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3" r:id="rId2"/>
    <p:sldId id="2648" r:id="rId3"/>
    <p:sldId id="2649" r:id="rId4"/>
    <p:sldId id="2656" r:id="rId5"/>
    <p:sldId id="2652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kka Lausmaa" initials="JL" lastIdx="14" clrIdx="0">
    <p:extLst>
      <p:ext uri="{19B8F6BF-5375-455C-9EA6-DF929625EA0E}">
        <p15:presenceInfo xmlns:p15="http://schemas.microsoft.com/office/powerpoint/2012/main" userId="S::jukka.lausmaa@ri.se::623551fb-39aa-4514-a123-c702aba99e76" providerId="AD"/>
      </p:ext>
    </p:extLst>
  </p:cmAuthor>
  <p:cmAuthor id="2" name="Paul Kingham" initials="PK" lastIdx="1" clrIdx="1">
    <p:extLst>
      <p:ext uri="{19B8F6BF-5375-455C-9EA6-DF929625EA0E}">
        <p15:presenceInfo xmlns:p15="http://schemas.microsoft.com/office/powerpoint/2012/main" userId="S-1-5-21-372181604-167083155-88068669-11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0C9"/>
    <a:srgbClr val="79C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857" autoAdjust="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65BFB-AB24-4877-AC46-3E28A64FA21A}" type="datetimeFigureOut">
              <a:rPr lang="sv-SE" smtClean="0"/>
              <a:t>2021-02-22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72AF-2414-4367-9461-B8472D98CE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472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 är ett centrum för utveckling en ny typ av läkemedel, så kallade ATMP.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B72AF-2414-4367-9461-B8472D98CED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690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ATMP är avancerade terapiläkemedel som baseras på gener, celler och vävnadsprodukter.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22DAD-4665-5245-8388-F7A97088A4EC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432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Sjukvård, industri och akademi arbetar tillsammans för att ATMP skall nå hela vägen till patienter.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22DAD-4665-5245-8388-F7A97088A4EC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97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Centrumet fokuserar på teknologi och produktutveckling, samt utmaningar kring regelverk och hälsoekonomi.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22DAD-4665-5245-8388-F7A97088A4EC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9024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i="1" dirty="0"/>
              <a:t>CAMP erbjuder ett nationellt nätverk för ATMP-utveckling. Kontakta oss gärna, läs mer på vår hemsida och följ oss på LinkedIn.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22DAD-4665-5245-8388-F7A97088A4EC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872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86DC15-CD23-415B-9545-8CA655364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2B6C83-7D68-499E-B68A-FC704870E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263F7C-D497-4F77-8EC7-1575D5E3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377792-CBF3-4C35-88D2-8F43F64A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F6B132-9208-401B-9F2D-5E7B5E3D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13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DAFC13-162E-4771-9710-D89EB024C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72BBD2-471C-4BA4-99F2-680BE1DBB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4EE163-4594-463B-9E10-3E5FDA55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090419-B942-407C-9510-9484486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BEF9D3-1634-47BD-AB48-9145DC24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611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F367B2F-D6AA-4A3A-BF0D-53C99C344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686128F-4DEF-4608-8E6D-96353A092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781990-015C-45CB-8D3B-5903967A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DEAA7E-E31C-4214-9219-919AE485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F5BD0A-9A6C-4247-95DF-63DC347D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324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F106A1-A1C4-4D3E-9FD4-FB7281AF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901F88-D0DC-429D-86B3-24CC8E076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32EEEB-F3DE-4E44-9BAA-CCA70251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6B021ED-A318-4FA4-A1BC-C316D316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90B649-D34D-49CE-9FE8-8DB5276C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35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3041AB-3E8F-4946-8A77-1D1D10ED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70DE00-86D2-4D23-83D0-F26A9D433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656114-7497-4CE7-A9AA-E26D4A44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59D7C8-7D17-4810-A0E1-6D069EDB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E2E74C-5299-423A-880B-FDF6B3A7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89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962205-93E6-4051-B1B9-4E0DB9A58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5F6FE0-89B2-4E71-B420-6FF710D82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64D67CB-94C9-48DA-A5E9-47B901F4D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A6DDAF2-7DD0-4E57-AF78-BB23917B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2021-02-22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9489DBC-D2C3-4FC9-8EB6-1AAE743C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5B14A2E-8B3D-4EBC-AC53-76262C23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4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563767-9E06-4999-AD26-23EEB0626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2F8ADC-9FFE-4F54-8C8C-5AED59290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8F68DA-7009-4F51-A4E6-DAD71937F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AA0F388-8647-47CB-8122-DABD97CFC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5FAF614-2A6E-4D4D-8775-5E136BB48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31AAA4F-AFE6-441A-BBA4-68D8BC9F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2021-02-22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F7F5307-4B8F-40CF-A76E-3C40716A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117BBC-FE18-4E0F-812A-2BA930D1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887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B047E4-18A7-4B6E-9122-75F3EF9D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D36790E-FA2F-4817-9354-B70E1D7D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2021-02-22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A329378-4102-47AC-81C2-8FEF01CA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F63DD-6E2F-44E4-9AD6-C51567DB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A1F3EFD-7D40-43D4-A22F-23035585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2021-02-22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4A042E4-37DB-4745-9BC5-25E73DA2E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0F7FD0B-D58C-4027-982A-813DA30A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31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9F1BBB-5293-43A6-A085-39125D71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4EB419-DD3A-4733-8B55-4B63EF886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428795-D982-46FC-AB15-86F408C46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3E0233-5265-4932-8123-A17DC005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2021-02-22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7FD4B85-F15E-4B2A-BCAE-68366D2B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2B6BABC-8FB2-4145-BAFD-2922A05E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27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7ABCC8-E33B-4081-BC16-09DEA1BD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3527BB9-BEFA-4A81-BCC3-FAAD7A34E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C64A39-AEED-4AA0-9556-D0338E1BB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7E036A-1812-47E2-A5F1-4EA74BD7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2021-02-22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E1B5650-12E5-446B-B5C3-66F0A0A88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4641F6A-F601-48DF-8203-C92A767B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94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726C499-FCB9-4BF0-9D52-9B87A11E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9832B1-D4D5-43E8-B574-A1A7B6593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36E33C-66B8-45DC-98D5-6C5A785C1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F3EB6-098A-420D-9AA7-BFDE6805CDA9}" type="datetimeFigureOut">
              <a:rPr lang="sv-SE" smtClean="0"/>
              <a:t>2021-02-22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43B0B7-9E0D-496F-B0BF-6C1C429EE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611A39-5809-4EAD-814A-00ECD5BAA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62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vaxkaka, nära&#10;&#10;Automatiskt genererad beskrivning">
            <a:extLst>
              <a:ext uri="{FF2B5EF4-FFF2-40B4-BE49-F238E27FC236}">
                <a16:creationId xmlns:a16="http://schemas.microsoft.com/office/drawing/2014/main" id="{6ED0C319-BF02-4167-BC0C-2A1C3C13E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6" b="6"/>
          <a:stretch/>
        </p:blipFill>
        <p:spPr>
          <a:xfrm>
            <a:off x="20" y="0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B409CC0-01B1-48B6-933D-A0570691ED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8" r="5" b="5"/>
          <a:stretch/>
        </p:blipFill>
        <p:spPr>
          <a:xfrm>
            <a:off x="4675555" y="0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C4A0AAA-48EA-4A29-AD02-5EF4CD1E98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0" r="-3" b="-3"/>
          <a:stretch/>
        </p:blipFill>
        <p:spPr>
          <a:xfrm>
            <a:off x="7381892" y="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Bildobjekt 4" descr="En bild som visar bubbla&#10;&#10;Automatiskt genererad beskrivning">
            <a:extLst>
              <a:ext uri="{FF2B5EF4-FFF2-40B4-BE49-F238E27FC236}">
                <a16:creationId xmlns:a16="http://schemas.microsoft.com/office/drawing/2014/main" id="{BF1F73F4-EF08-45C8-AC70-F2C1AC964C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0" r="16621" b="-1"/>
          <a:stretch/>
        </p:blipFill>
        <p:spPr>
          <a:xfrm>
            <a:off x="20" y="2658276"/>
            <a:ext cx="3770704" cy="4199724"/>
          </a:xfrm>
          <a:custGeom>
            <a:avLst/>
            <a:gdLst/>
            <a:ahLst/>
            <a:cxnLst/>
            <a:rect l="l" t="t" r="r" b="b"/>
            <a:pathLst>
              <a:path w="3770724" h="4199724">
                <a:moveTo>
                  <a:pt x="0" y="0"/>
                </a:moveTo>
                <a:lnTo>
                  <a:pt x="3770724" y="0"/>
                </a:lnTo>
                <a:lnTo>
                  <a:pt x="1824067" y="4199724"/>
                </a:lnTo>
                <a:lnTo>
                  <a:pt x="0" y="4199724"/>
                </a:lnTo>
                <a:close/>
              </a:path>
            </a:pathLst>
          </a:cu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BC804D90-0315-444B-8C7A-6A2081B846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2" r="1" b="7195"/>
          <a:stretch/>
        </p:blipFill>
        <p:spPr>
          <a:xfrm>
            <a:off x="2013796" y="2661900"/>
            <a:ext cx="5108726" cy="4197911"/>
          </a:xfrm>
          <a:custGeom>
            <a:avLst/>
            <a:gdLst/>
            <a:ahLst/>
            <a:cxnLst/>
            <a:rect l="l" t="t" r="r" b="b"/>
            <a:pathLst>
              <a:path w="5108726" h="4197911">
                <a:moveTo>
                  <a:pt x="1945141" y="0"/>
                </a:moveTo>
                <a:lnTo>
                  <a:pt x="5108726" y="0"/>
                </a:lnTo>
                <a:lnTo>
                  <a:pt x="3163585" y="4197911"/>
                </a:lnTo>
                <a:lnTo>
                  <a:pt x="3157362" y="4197911"/>
                </a:lnTo>
                <a:lnTo>
                  <a:pt x="1967571" y="4197911"/>
                </a:lnTo>
                <a:lnTo>
                  <a:pt x="31752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25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635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0DF3373-38FD-420A-ACDD-73C929DEEEE4}"/>
              </a:ext>
            </a:extLst>
          </p:cNvPr>
          <p:cNvSpPr/>
          <p:nvPr/>
        </p:nvSpPr>
        <p:spPr>
          <a:xfrm>
            <a:off x="7284378" y="2658276"/>
            <a:ext cx="4907602" cy="4199724"/>
          </a:xfrm>
          <a:prstGeom prst="rect">
            <a:avLst/>
          </a:prstGeom>
          <a:solidFill>
            <a:srgbClr val="10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ätvinklig triangel 9">
            <a:extLst>
              <a:ext uri="{FF2B5EF4-FFF2-40B4-BE49-F238E27FC236}">
                <a16:creationId xmlns:a16="http://schemas.microsoft.com/office/drawing/2014/main" id="{7CF7CB7A-D4D7-4A43-B6CE-001921631D76}"/>
              </a:ext>
            </a:extLst>
          </p:cNvPr>
          <p:cNvSpPr/>
          <p:nvPr/>
        </p:nvSpPr>
        <p:spPr>
          <a:xfrm flipH="1">
            <a:off x="5353050" y="2658276"/>
            <a:ext cx="1931328" cy="4199724"/>
          </a:xfrm>
          <a:prstGeom prst="rtTriangle">
            <a:avLst/>
          </a:prstGeom>
          <a:solidFill>
            <a:srgbClr val="10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E9FF4B-1229-4262-82A6-7A1A5E116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2572" y="4212716"/>
            <a:ext cx="4997354" cy="2163872"/>
          </a:xfrm>
        </p:spPr>
        <p:txBody>
          <a:bodyPr anchor="t">
            <a:normAutofit fontScale="90000"/>
          </a:bodyPr>
          <a:lstStyle/>
          <a:p>
            <a:pPr algn="r"/>
            <a:r>
              <a:rPr lang="sv-SE" sz="4700" b="1" dirty="0">
                <a:solidFill>
                  <a:srgbClr val="FFFFFF"/>
                </a:solidFill>
                <a:latin typeface="Gotham Bold Regular" panose="02000603030000020004"/>
              </a:rPr>
              <a:t>CAMP – </a:t>
            </a:r>
            <a:r>
              <a:rPr lang="en-GB" sz="4700" b="1" dirty="0">
                <a:solidFill>
                  <a:srgbClr val="FFFFFF"/>
                </a:solidFill>
                <a:latin typeface="Gotham Bold Regular" panose="02000603030000020004"/>
              </a:rPr>
              <a:t>A National Centre for Advanced Therapies</a:t>
            </a:r>
            <a:endParaRPr lang="sv-SE" sz="4700" b="1" dirty="0">
              <a:solidFill>
                <a:srgbClr val="FFFFFF"/>
              </a:solidFill>
              <a:latin typeface="Gotham Bold Regular" panose="02000603030000020004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0551BAC-2FFA-4B66-B1BB-DC6DB52FE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2522" y="3225003"/>
            <a:ext cx="5007099" cy="826661"/>
          </a:xfrm>
        </p:spPr>
        <p:txBody>
          <a:bodyPr anchor="b">
            <a:noAutofit/>
          </a:bodyPr>
          <a:lstStyle/>
          <a:p>
            <a:pPr algn="r"/>
            <a:r>
              <a:rPr lang="sv-SE" sz="1800" dirty="0">
                <a:solidFill>
                  <a:srgbClr val="FFFFFF"/>
                </a:solidFill>
                <a:latin typeface="Gotham Bold Regular" panose="02000603030000020004"/>
              </a:rPr>
              <a:t>Driving technological developments, research translation and manufacturing capabilities to make Sweden a </a:t>
            </a:r>
            <a:r>
              <a:rPr lang="sv-SE" sz="1800" dirty="0" err="1">
                <a:solidFill>
                  <a:srgbClr val="FFFFFF"/>
                </a:solidFill>
                <a:latin typeface="Gotham Bold Regular" panose="02000603030000020004"/>
              </a:rPr>
              <a:t>world</a:t>
            </a:r>
            <a:r>
              <a:rPr lang="sv-SE" sz="1800" dirty="0">
                <a:solidFill>
                  <a:srgbClr val="FFFFFF"/>
                </a:solidFill>
                <a:latin typeface="Gotham Bold Regular" panose="02000603030000020004"/>
              </a:rPr>
              <a:t> </a:t>
            </a:r>
            <a:r>
              <a:rPr lang="sv-SE" sz="1800" dirty="0" err="1">
                <a:solidFill>
                  <a:srgbClr val="FFFFFF"/>
                </a:solidFill>
                <a:latin typeface="Gotham Bold Regular" panose="02000603030000020004"/>
              </a:rPr>
              <a:t>leader</a:t>
            </a:r>
            <a:r>
              <a:rPr lang="sv-SE" sz="1800" dirty="0">
                <a:solidFill>
                  <a:srgbClr val="FFFFFF"/>
                </a:solidFill>
                <a:latin typeface="Gotham Bold Regular" panose="02000603030000020004"/>
              </a:rPr>
              <a:t> in </a:t>
            </a:r>
            <a:r>
              <a:rPr lang="en-US" sz="1800" dirty="0">
                <a:solidFill>
                  <a:srgbClr val="FFFFFF"/>
                </a:solidFill>
                <a:latin typeface="Gotham Bold Regular" panose="02000603030000020004"/>
              </a:rPr>
              <a:t>new medical products that use gene therapy, cell therapy, and tissue engineering</a:t>
            </a:r>
            <a:endParaRPr lang="sv-SE" sz="1800" dirty="0">
              <a:solidFill>
                <a:srgbClr val="FFFFFF"/>
              </a:solidFill>
              <a:latin typeface="Gotham Bold Regular" panose="02000603030000020004"/>
            </a:endParaRPr>
          </a:p>
        </p:txBody>
      </p:sp>
      <p:pic>
        <p:nvPicPr>
          <p:cNvPr id="9" name="Bildobjekt 8" descr="En bild som visar nära&#10;&#10;Automatiskt genererad beskrivning">
            <a:extLst>
              <a:ext uri="{FF2B5EF4-FFF2-40B4-BE49-F238E27FC236}">
                <a16:creationId xmlns:a16="http://schemas.microsoft.com/office/drawing/2014/main" id="{98E0E255-BADE-4D27-BFFF-6E29131699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r="6535" b="-2"/>
          <a:stretch/>
        </p:blipFill>
        <p:spPr>
          <a:xfrm>
            <a:off x="2261984" y="0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12" name="textruta 10">
            <a:extLst>
              <a:ext uri="{FF2B5EF4-FFF2-40B4-BE49-F238E27FC236}">
                <a16:creationId xmlns:a16="http://schemas.microsoft.com/office/drawing/2014/main" id="{3EEE8B65-26E3-0F44-8FEF-95B8DF96FF3B}"/>
              </a:ext>
            </a:extLst>
          </p:cNvPr>
          <p:cNvSpPr txBox="1"/>
          <p:nvPr/>
        </p:nvSpPr>
        <p:spPr>
          <a:xfrm>
            <a:off x="8772525" y="6326636"/>
            <a:ext cx="52192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>
                <a:solidFill>
                  <a:schemeClr val="bg1"/>
                </a:solidFill>
                <a:latin typeface="Gotham Bold Regular" panose="02000603030000020004"/>
              </a:rPr>
              <a:t>www.atmpsweden.se</a:t>
            </a:r>
          </a:p>
          <a:p>
            <a:endParaRPr lang="sv-SE" sz="2600" dirty="0">
              <a:solidFill>
                <a:schemeClr val="bg1"/>
              </a:solidFill>
              <a:latin typeface="Gotham Bold Regular" panose="02000603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39323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B761DFC-EA83-974B-84E5-5C17D4012C9B}"/>
              </a:ext>
            </a:extLst>
          </p:cNvPr>
          <p:cNvSpPr/>
          <p:nvPr/>
        </p:nvSpPr>
        <p:spPr>
          <a:xfrm>
            <a:off x="1" y="436069"/>
            <a:ext cx="8561196" cy="801471"/>
          </a:xfrm>
          <a:prstGeom prst="rect">
            <a:avLst/>
          </a:prstGeom>
          <a:solidFill>
            <a:srgbClr val="089D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1EB4191-0CE8-A448-899A-9C6A4FC6AB16}"/>
              </a:ext>
            </a:extLst>
          </p:cNvPr>
          <p:cNvSpPr txBox="1"/>
          <p:nvPr/>
        </p:nvSpPr>
        <p:spPr>
          <a:xfrm>
            <a:off x="317266" y="486309"/>
            <a:ext cx="628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What is an ATMP?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B8AA4D-760C-4A4D-9B54-A7DBCBBA2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2345" r="25046"/>
          <a:stretch/>
        </p:blipFill>
        <p:spPr>
          <a:xfrm rot="10800000">
            <a:off x="0" y="2793166"/>
            <a:ext cx="3574252" cy="4064834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E935E20E-23D8-4FEC-B5A7-520000F409D2}"/>
              </a:ext>
            </a:extLst>
          </p:cNvPr>
          <p:cNvSpPr txBox="1"/>
          <p:nvPr/>
        </p:nvSpPr>
        <p:spPr>
          <a:xfrm>
            <a:off x="334319" y="1599060"/>
            <a:ext cx="1154041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600" dirty="0">
                <a:latin typeface="Gotham Bold Regular" panose="02000603030000020004"/>
              </a:rPr>
              <a:t>Advanced Therapy Medicinal Product (ATMP) – an EMA classification.</a:t>
            </a:r>
          </a:p>
          <a:p>
            <a:endParaRPr lang="sv-SE" sz="2600" dirty="0">
              <a:latin typeface="Gotham Bold Regular" panose="020006030300000200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600" dirty="0">
                <a:latin typeface="Gotham Bold Regular" panose="02000603030000020004"/>
              </a:rPr>
              <a:t>A new generation of </a:t>
            </a:r>
            <a:r>
              <a:rPr lang="sv-SE" sz="2600" dirty="0" err="1">
                <a:latin typeface="Gotham Bold Regular" panose="02000603030000020004"/>
              </a:rPr>
              <a:t>medical</a:t>
            </a:r>
            <a:r>
              <a:rPr lang="sv-SE" sz="2600" dirty="0">
                <a:latin typeface="Gotham Bold Regular" panose="02000603030000020004"/>
              </a:rPr>
              <a:t> products, based on genes, cells, and/or tissues, providing</a:t>
            </a:r>
            <a:r>
              <a:rPr lang="sv-SE" sz="2600" b="1" dirty="0">
                <a:latin typeface="Gotham Bold Regular" panose="02000603030000020004"/>
              </a:rPr>
              <a:t> </a:t>
            </a:r>
            <a:r>
              <a:rPr lang="sv-SE" sz="2600" dirty="0">
                <a:latin typeface="Gotham Bold Regular" panose="02000603030000020004"/>
              </a:rPr>
              <a:t>new opportunities for patients.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600" dirty="0">
              <a:latin typeface="Gotham Bold Regular" panose="020006030300000200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600" dirty="0">
                <a:latin typeface="Gotham Bold Regular" panose="02000603030000020004"/>
              </a:rPr>
              <a:t> </a:t>
            </a:r>
            <a:r>
              <a:rPr lang="en-GB" sz="2600" dirty="0">
                <a:latin typeface="Gotham Bold Regular" panose="02000603030000020004"/>
              </a:rPr>
              <a:t>The development of these complex products involves a unique ecosystem requiring partnering between researchers, healthcare and industry.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dirty="0"/>
          </a:p>
          <a:p>
            <a:endParaRPr lang="sv-SE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800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781EE0-B0B8-43C2-A428-2C2CADF833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70" y="406484"/>
            <a:ext cx="2916264" cy="860639"/>
          </a:xfrm>
          <a:prstGeom prst="rect">
            <a:avLst/>
          </a:prstGeom>
        </p:spPr>
      </p:pic>
      <p:pic>
        <p:nvPicPr>
          <p:cNvPr id="8" name="Bildobjekt 12" descr="En bild som visar vaxkaka, nära&#10;&#10;Automatiskt genererad beskrivning">
            <a:extLst>
              <a:ext uri="{FF2B5EF4-FFF2-40B4-BE49-F238E27FC236}">
                <a16:creationId xmlns:a16="http://schemas.microsoft.com/office/drawing/2014/main" id="{6ED0C319-BF02-4167-BC0C-2A1C3C13E8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6" b="6"/>
          <a:stretch/>
        </p:blipFill>
        <p:spPr>
          <a:xfrm>
            <a:off x="44343" y="4805916"/>
            <a:ext cx="3255403" cy="2048460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2" name="Bildobjekt 6">
            <a:extLst>
              <a:ext uri="{FF2B5EF4-FFF2-40B4-BE49-F238E27FC236}">
                <a16:creationId xmlns:a16="http://schemas.microsoft.com/office/drawing/2014/main" id="{FB409CC0-01B1-48B6-933D-A0570691ED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8" r="5" b="5"/>
          <a:stretch/>
        </p:blipFill>
        <p:spPr>
          <a:xfrm>
            <a:off x="4675538" y="4805917"/>
            <a:ext cx="3677817" cy="2048460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3" name="Bildobjekt 10">
            <a:extLst>
              <a:ext uri="{FF2B5EF4-FFF2-40B4-BE49-F238E27FC236}">
                <a16:creationId xmlns:a16="http://schemas.microsoft.com/office/drawing/2014/main" id="{9C4A0AAA-48EA-4A29-AD02-5EF4CD1E98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0" r="-3" b="-3"/>
          <a:stretch/>
        </p:blipFill>
        <p:spPr>
          <a:xfrm>
            <a:off x="7381875" y="4811500"/>
            <a:ext cx="4810125" cy="2045493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4" name="Bildobjekt 8" descr="En bild som visar nära&#10;&#10;Automatiskt genererad beskrivning">
            <a:extLst>
              <a:ext uri="{FF2B5EF4-FFF2-40B4-BE49-F238E27FC236}">
                <a16:creationId xmlns:a16="http://schemas.microsoft.com/office/drawing/2014/main" id="{98E0E255-BADE-4D27-BFFF-6E29131699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r="6535" b="-2"/>
          <a:stretch/>
        </p:blipFill>
        <p:spPr>
          <a:xfrm>
            <a:off x="2306307" y="4811677"/>
            <a:ext cx="3393943" cy="204632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33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7FE8B87D-88F9-40DE-A79F-2C118F3C3665}"/>
              </a:ext>
            </a:extLst>
          </p:cNvPr>
          <p:cNvSpPr/>
          <p:nvPr/>
        </p:nvSpPr>
        <p:spPr>
          <a:xfrm>
            <a:off x="0" y="436069"/>
            <a:ext cx="8742065" cy="801471"/>
          </a:xfrm>
          <a:prstGeom prst="rect">
            <a:avLst/>
          </a:prstGeom>
          <a:solidFill>
            <a:srgbClr val="089D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1EB4191-0CE8-A448-899A-9C6A4FC6AB16}"/>
              </a:ext>
            </a:extLst>
          </p:cNvPr>
          <p:cNvSpPr txBox="1"/>
          <p:nvPr/>
        </p:nvSpPr>
        <p:spPr>
          <a:xfrm>
            <a:off x="201303" y="482860"/>
            <a:ext cx="8597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Centre for Advanced Medical Products Products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B8AA4D-760C-4A4D-9B54-A7DBCBBA2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2345" r="25046"/>
          <a:stretch/>
        </p:blipFill>
        <p:spPr>
          <a:xfrm rot="10800000">
            <a:off x="0" y="2793166"/>
            <a:ext cx="3574252" cy="4064834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E935E20E-23D8-4FEC-B5A7-520000F409D2}"/>
              </a:ext>
            </a:extLst>
          </p:cNvPr>
          <p:cNvSpPr txBox="1"/>
          <p:nvPr/>
        </p:nvSpPr>
        <p:spPr>
          <a:xfrm>
            <a:off x="254470" y="1190746"/>
            <a:ext cx="82951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sv-SE" sz="2800" i="1" dirty="0">
              <a:latin typeface="Gotham Bold Regular" panose="020006030300000200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Gotham Bold Regular" panose="02000603030000020004"/>
              </a:rPr>
              <a:t>Facilitating and accelerating ATMP development in Sweden through technological developments, research translation, and increased manufacturing capabilities.</a:t>
            </a:r>
          </a:p>
          <a:p>
            <a:endParaRPr lang="en-US" sz="2800" dirty="0">
              <a:latin typeface="Gotham Bold Regular" panose="020006030300000200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>
                <a:latin typeface="Gotham Bold Regular" panose="02000603030000020004"/>
              </a:rPr>
              <a:t>Partners from healthcare, industry and academia working together to bring breakthrough research to patients.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800" dirty="0">
              <a:latin typeface="Gotham Bold Regular" panose="020006030300000200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>
                <a:latin typeface="Gotham Bold Regular" panose="02000603030000020004"/>
              </a:rPr>
              <a:t>CAMP is a part of the ATMP Sweden network.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800" dirty="0">
              <a:latin typeface="Gotham Bold Regular" panose="020006030300000200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800" dirty="0">
              <a:latin typeface="Gotham Bold Regular" panose="02000603030000020004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781EE0-B0B8-43C2-A428-2C2CADF833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70" y="406484"/>
            <a:ext cx="2916264" cy="8606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2593" y="1497210"/>
            <a:ext cx="2513506" cy="4506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158" y="6036871"/>
            <a:ext cx="2399414" cy="6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F9E25E35-B2D2-4946-B51D-76597CDEDB4A}"/>
              </a:ext>
            </a:extLst>
          </p:cNvPr>
          <p:cNvSpPr/>
          <p:nvPr/>
        </p:nvSpPr>
        <p:spPr>
          <a:xfrm>
            <a:off x="1" y="436069"/>
            <a:ext cx="8561196" cy="801471"/>
          </a:xfrm>
          <a:prstGeom prst="rect">
            <a:avLst/>
          </a:prstGeom>
          <a:solidFill>
            <a:srgbClr val="089D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1EB4191-0CE8-A448-899A-9C6A4FC6AB16}"/>
              </a:ext>
            </a:extLst>
          </p:cNvPr>
          <p:cNvSpPr txBox="1"/>
          <p:nvPr/>
        </p:nvSpPr>
        <p:spPr>
          <a:xfrm>
            <a:off x="326913" y="482860"/>
            <a:ext cx="7098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prstClr val="white"/>
                </a:solidFill>
                <a:latin typeface="Gotham Bold Regular" panose="02000603030000020004"/>
                <a:ea typeface="+mj-ea"/>
                <a:cs typeface="+mj-cs"/>
              </a:rPr>
              <a:t>Focus areas of the Centre</a:t>
            </a:r>
            <a:endParaRPr lang="sv-SE" sz="4000" b="1" dirty="0">
              <a:solidFill>
                <a:schemeClr val="bg1"/>
              </a:solidFill>
              <a:latin typeface="Gotham Bold Regular" panose="02000603030000020004" pitchFamily="2" charset="77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B8AA4D-760C-4A4D-9B54-A7DBCBBA2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2345" r="25046"/>
          <a:stretch/>
        </p:blipFill>
        <p:spPr>
          <a:xfrm rot="10800000">
            <a:off x="0" y="2793166"/>
            <a:ext cx="3574252" cy="406483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D781EE0-B0B8-43C2-A428-2C2CADF833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70" y="406484"/>
            <a:ext cx="2916264" cy="860639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F764376C-E4A9-4AEA-AEED-87AE5C2A1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619" y="1709086"/>
            <a:ext cx="11501095" cy="477730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v-SE" b="1" dirty="0"/>
              <a:t>Process Development: </a:t>
            </a:r>
            <a:r>
              <a:rPr lang="sv-SE" dirty="0"/>
              <a:t>cell expansion and separation technologies, tissue engineering reconstruction, bioprinting, extracellular vesicles.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sv-SE" sz="1800" b="1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v-SE" b="1" dirty="0"/>
              <a:t>Infrastructure: </a:t>
            </a:r>
            <a:r>
              <a:rPr lang="sv-SE" dirty="0"/>
              <a:t>pre-GMP and GMP facilities </a:t>
            </a:r>
            <a:r>
              <a:rPr lang="en-GB" dirty="0"/>
              <a:t>for development and manufacturing of ATMPs for early stage clinical trials.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1800" b="1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b="1" dirty="0"/>
              <a:t>Logistics: </a:t>
            </a:r>
            <a:r>
              <a:rPr lang="en-GB" dirty="0"/>
              <a:t>Quality control, shelf-life and characterisation of ATMPs.</a:t>
            </a:r>
          </a:p>
          <a:p>
            <a:pPr>
              <a:lnSpc>
                <a:spcPct val="100000"/>
              </a:lnSpc>
            </a:pPr>
            <a:endParaRPr lang="en-GB" sz="1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b="1" dirty="0"/>
              <a:t>Support around system challenges: </a:t>
            </a:r>
            <a:r>
              <a:rPr lang="en-GB" dirty="0"/>
              <a:t>regulatory, health economy, </a:t>
            </a:r>
            <a:br>
              <a:rPr lang="en-GB" dirty="0"/>
            </a:br>
            <a:r>
              <a:rPr lang="en-GB" dirty="0"/>
              <a:t>ethics and legal aspects.</a:t>
            </a:r>
          </a:p>
        </p:txBody>
      </p:sp>
    </p:spTree>
    <p:extLst>
      <p:ext uri="{BB962C8B-B14F-4D97-AF65-F5344CB8AC3E}">
        <p14:creationId xmlns:p14="http://schemas.microsoft.com/office/powerpoint/2010/main" val="134284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546AA8-CC0E-4CE9-867F-828A80620B0B}"/>
              </a:ext>
            </a:extLst>
          </p:cNvPr>
          <p:cNvSpPr/>
          <p:nvPr/>
        </p:nvSpPr>
        <p:spPr>
          <a:xfrm>
            <a:off x="1" y="436069"/>
            <a:ext cx="8561196" cy="801471"/>
          </a:xfrm>
          <a:prstGeom prst="rect">
            <a:avLst/>
          </a:prstGeom>
          <a:solidFill>
            <a:srgbClr val="089D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1EB4191-0CE8-A448-899A-9C6A4FC6AB16}"/>
              </a:ext>
            </a:extLst>
          </p:cNvPr>
          <p:cNvSpPr txBox="1"/>
          <p:nvPr/>
        </p:nvSpPr>
        <p:spPr>
          <a:xfrm>
            <a:off x="322741" y="482724"/>
            <a:ext cx="816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What does CAMP offer?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B8AA4D-760C-4A4D-9B54-A7DBCBBA2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2345" r="25046"/>
          <a:stretch/>
        </p:blipFill>
        <p:spPr>
          <a:xfrm rot="10800000">
            <a:off x="51441" y="2793166"/>
            <a:ext cx="3574252" cy="4064834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E935E20E-23D8-4FEC-B5A7-520000F409D2}"/>
              </a:ext>
            </a:extLst>
          </p:cNvPr>
          <p:cNvSpPr txBox="1"/>
          <p:nvPr/>
        </p:nvSpPr>
        <p:spPr>
          <a:xfrm>
            <a:off x="292597" y="1471081"/>
            <a:ext cx="115935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600" dirty="0">
                <a:latin typeface="Gotham Bold Regular" panose="02000603030000020004"/>
              </a:rPr>
              <a:t>A network of researchers, product developers, regulatory experts </a:t>
            </a:r>
            <a:br>
              <a:rPr lang="sv-SE" sz="2600" dirty="0">
                <a:latin typeface="Gotham Bold Regular" panose="02000603030000020004"/>
              </a:rPr>
            </a:br>
            <a:r>
              <a:rPr lang="sv-SE" sz="2600" dirty="0">
                <a:latin typeface="Gotham Bold Regular" panose="02000603030000020004"/>
              </a:rPr>
              <a:t>and </a:t>
            </a:r>
            <a:r>
              <a:rPr lang="sv-SE" sz="2600" dirty="0" err="1">
                <a:latin typeface="Gotham Bold Regular" panose="02000603030000020004"/>
              </a:rPr>
              <a:t>manufacturing</a:t>
            </a:r>
            <a:r>
              <a:rPr lang="sv-SE" sz="2600" dirty="0">
                <a:latin typeface="Gotham Bold Regular" panose="02000603030000020004"/>
              </a:rPr>
              <a:t> facilities offering: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600" dirty="0">
              <a:latin typeface="Gotham Bold Regular" panose="02000603030000020004"/>
            </a:endParaRPr>
          </a:p>
          <a:p>
            <a:pPr marL="4114800" lvl="8" indent="-457200">
              <a:buFont typeface="Wingdings" panose="05000000000000000000" pitchFamily="2" charset="2"/>
              <a:buChar char="ü"/>
            </a:pPr>
            <a:r>
              <a:rPr lang="sv-SE" sz="2600" dirty="0">
                <a:latin typeface="Gotham Bold Regular" panose="02000603030000020004"/>
              </a:rPr>
              <a:t>Knowledge </a:t>
            </a:r>
          </a:p>
          <a:p>
            <a:pPr marL="4114800" lvl="8" indent="-457200">
              <a:buFont typeface="Wingdings" panose="05000000000000000000" pitchFamily="2" charset="2"/>
              <a:buChar char="ü"/>
            </a:pPr>
            <a:r>
              <a:rPr lang="sv-SE" sz="2600" dirty="0" err="1">
                <a:latin typeface="Gotham Bold Regular" panose="02000603030000020004"/>
              </a:rPr>
              <a:t>Competence</a:t>
            </a:r>
            <a:endParaRPr lang="sv-SE" sz="2600" dirty="0">
              <a:latin typeface="Gotham Bold Regular" panose="02000603030000020004"/>
            </a:endParaRPr>
          </a:p>
          <a:p>
            <a:pPr marL="4114800" lvl="8" indent="-457200">
              <a:buFont typeface="Wingdings" panose="05000000000000000000" pitchFamily="2" charset="2"/>
              <a:buChar char="ü"/>
            </a:pPr>
            <a:r>
              <a:rPr lang="sv-SE" sz="2600" dirty="0" err="1">
                <a:latin typeface="Gotham Bold Regular" panose="02000603030000020004"/>
              </a:rPr>
              <a:t>Infrastructure</a:t>
            </a:r>
            <a:endParaRPr lang="sv-SE" sz="2600" dirty="0">
              <a:latin typeface="Gotham Bold Regular" panose="02000603030000020004"/>
            </a:endParaRPr>
          </a:p>
          <a:p>
            <a:pPr marL="4114800" lvl="8" indent="-457200">
              <a:buFont typeface="Wingdings" panose="05000000000000000000" pitchFamily="2" charset="2"/>
              <a:buChar char="ü"/>
            </a:pPr>
            <a:r>
              <a:rPr lang="sv-SE" sz="2600" dirty="0">
                <a:latin typeface="Gotham Bold Regular" panose="02000603030000020004"/>
              </a:rPr>
              <a:t>Collaborations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600" dirty="0">
              <a:latin typeface="Gotham Bold Regular" panose="02000603030000020004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781EE0-B0B8-43C2-A428-2C2CADF833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70" y="406484"/>
            <a:ext cx="2916264" cy="8606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597" y="4453371"/>
            <a:ext cx="124460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600" dirty="0">
                <a:latin typeface="Gotham Bold Regular" panose="02000603030000020004"/>
              </a:rPr>
              <a:t> See more at </a:t>
            </a:r>
            <a:r>
              <a:rPr lang="en-GB" sz="2600" b="1" dirty="0">
                <a:solidFill>
                  <a:srgbClr val="0070C0"/>
                </a:solidFill>
                <a:latin typeface="Gotham Bold Regular" panose="02000603030000020004"/>
              </a:rPr>
              <a:t>www.atmpsweden.se  www.linkedin.com/company/atmpsweden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600" dirty="0">
              <a:latin typeface="Gotham Bold Regular" panose="020006030300000200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600" dirty="0">
                <a:latin typeface="Gotham Bold Regular" panose="02000603030000020004"/>
              </a:rPr>
              <a:t> Contacts:	Jukka Lausmaa (Centre Director) </a:t>
            </a:r>
            <a:r>
              <a:rPr lang="en-GB" sz="2600" b="1" dirty="0">
                <a:solidFill>
                  <a:srgbClr val="0070C0"/>
                </a:solidFill>
                <a:latin typeface="Gotham Bold Regular" panose="02000603030000020004"/>
              </a:rPr>
              <a:t>jukka.lausmaa@ri.se  </a:t>
            </a:r>
          </a:p>
          <a:p>
            <a:r>
              <a:rPr lang="en-GB" sz="2600" dirty="0">
                <a:latin typeface="Gotham Bold Regular" panose="02000603030000020004"/>
              </a:rPr>
              <a:t>		Kristina Kannisto (Project Manager) </a:t>
            </a:r>
            <a:r>
              <a:rPr lang="en-GB" sz="2600" b="1" dirty="0">
                <a:solidFill>
                  <a:srgbClr val="0070C0"/>
                </a:solidFill>
                <a:latin typeface="Gotham Bold Regular" panose="02000603030000020004"/>
              </a:rPr>
              <a:t>kristina.kannisto@sll.se</a:t>
            </a:r>
          </a:p>
          <a:p>
            <a:r>
              <a:rPr lang="en-GB" sz="2600" dirty="0">
                <a:latin typeface="Gotham Bold Regular" panose="02000603030000020004"/>
              </a:rPr>
              <a:t>		Paul Kingham (Coordinator) </a:t>
            </a:r>
            <a:r>
              <a:rPr lang="en-GB" sz="2600" b="1" dirty="0">
                <a:solidFill>
                  <a:srgbClr val="0070C0"/>
                </a:solidFill>
                <a:latin typeface="Gotham Bold Regular" panose="02000603030000020004"/>
              </a:rPr>
              <a:t>paul.kingham@umu.se</a:t>
            </a:r>
          </a:p>
          <a:p>
            <a:pPr lvl="4"/>
            <a:endParaRPr lang="en-GB" sz="2600" dirty="0">
              <a:latin typeface="Gotham Bold Regular" panose="020006030300000200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600" dirty="0">
              <a:latin typeface="Gotham Bold Regular" panose="020006030300000200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600" dirty="0">
              <a:latin typeface="Gotham Bold Regular" panose="02000603030000020004"/>
            </a:endParaRPr>
          </a:p>
          <a:p>
            <a:r>
              <a:rPr lang="en-GB" sz="2600" dirty="0">
                <a:latin typeface="Gotham Bold Regular" panose="02000603030000020004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600" dirty="0">
              <a:latin typeface="Gotham Bold Regular" panose="02000603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17128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341</Words>
  <Application>Microsoft Office PowerPoint</Application>
  <PresentationFormat>Bredbild</PresentationFormat>
  <Paragraphs>51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Gotham Bold Regular</vt:lpstr>
      <vt:lpstr>Wingdings</vt:lpstr>
      <vt:lpstr>Office-tema</vt:lpstr>
      <vt:lpstr>CAMP – A National Centre for Advanced Therapies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– securing Swedish advanced therapies</dc:title>
  <dc:creator>Heather Main(cj1x)</dc:creator>
  <cp:lastModifiedBy>Heather Main</cp:lastModifiedBy>
  <cp:revision>53</cp:revision>
  <dcterms:created xsi:type="dcterms:W3CDTF">2021-02-05T15:18:29Z</dcterms:created>
  <dcterms:modified xsi:type="dcterms:W3CDTF">2021-02-22T11:47:10Z</dcterms:modified>
</cp:coreProperties>
</file>