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D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3FCC9-357C-4567-9BE8-28B1FC74D1E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89CA9-3DC8-4345-BE46-950E4F037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79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21595-94F7-492E-99F9-A2615DC0A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DC88F-2A43-4359-ABD8-44A2705B4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FE1FB-1C58-4788-8DF9-171B25E2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FB0A5-5825-442D-B2E5-42E899AE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458D5-8B95-4136-A936-9518DCE13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2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52E0-2F15-4997-A42E-2A58D33A5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E0F68-AA2F-4085-BE11-8174CF7FC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92EC8-74C4-4E94-BF37-5BA76B2A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74B04-1FB0-4468-B8CC-1D8A1250A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7A184-069C-4CC0-9857-DFCD99C0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E545D3-09F0-48C3-84EA-28E56B7E4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FE5A7-DA06-4A53-9BB8-22203C9D2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2A8B4-7502-442D-9063-E7CEAA77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1609-FB52-4EDB-A931-6924D77A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B5232-6C96-41E1-980E-F8E2478F9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6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2303" y="1424043"/>
            <a:ext cx="10220439" cy="4265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80" b="1">
                <a:solidFill>
                  <a:srgbClr val="20313E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0757" y="3840480"/>
            <a:ext cx="8543533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33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6A3C5-0A50-414D-801D-13E80C669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CBD5A-C3A3-4A9A-834D-CE4E20343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A1722-2789-4FB4-9C64-5FAED6BB7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0CDB9-E0AA-4B75-BF5D-B90B3249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F370C-90F1-457B-B86B-01DC8270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0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567E1-5F38-4527-9BE9-69D3D1668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CF519-AD4A-46DE-BD69-ACD7D8320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9D07C-2634-4C7A-A330-C963639E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35C00-1A06-4371-9FB7-0431B3333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C7F53-AEAE-4C8B-AD26-82FF51656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8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D7CEB-5CB6-4E32-8D09-D2E6F340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76AD-BC0F-4F0A-B498-B9998C01C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163EA5-637E-40A4-A164-A49326E8B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98B89-E02E-4EBC-9319-655A5ACA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A6628-D93E-48FA-A865-1DD45C42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29A83-EA78-40FC-BCCE-1BDB8D89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4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690F1-6C00-40B1-A0A1-73D17DB83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83996-D675-4EF5-BB34-21F45095E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1FF71-D98D-41DF-ACCF-A555FE332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239042-7C8E-4C17-ADD4-6A9D31C8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B7634B-0CC6-4681-B55A-D0E9F5B7B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F5529-85EE-47EE-9030-708571DA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143EA6-9130-44BA-A5BA-9A5D58AC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745B4F-FC7E-476A-823C-0CB6E6BE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0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AC82F-567C-4C9C-BC97-6C9CD7790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BB0D89-C1E9-43C7-A109-49E623480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2180E-F7CB-4A5C-B3BA-097083D69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197701-D3D9-4C99-A917-EC50D40C5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8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9F4EC1-3CB3-43D1-A0C7-3322488E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59CBDE-66D4-4995-A43A-B2139426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78F31-EA62-472D-B164-4DBE88CF9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5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52C1-ECB7-4411-9CC2-2547DC92D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2784D-0BC5-4743-8A01-45F182D43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71375-A1F5-4CED-BE65-2B771E6E8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50FB5-8CBE-4CB4-9A28-BA38C23A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D31FA-0E39-40EC-BC96-A46E7303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7C581-9CD7-467A-B2FB-4907759CA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6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D1266-90B5-4BF2-97D7-BA0FC3E0E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11F6DF-BDAD-4B40-910C-E203F213AB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4444F-EDF4-443B-AB36-437DA7709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D2EE6-2917-4774-A3D5-D43BB150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6F1FAC-2F86-4C2B-8224-515F8F41E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2D0EA-E482-44DF-9CE5-D0BA7DC5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4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E272E0-7361-4CDE-9F59-BFB5251F7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650FA-9992-4795-ACE5-5864F64A6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B04E2-9FFF-4C88-98D9-6A29BFAE8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B286-2152-4B8D-A3F4-7C480C695468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A8385-F1E3-43D6-8760-04E6880E4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4A9F1-9CD0-46D7-87C7-EE13C80B3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7F816-9807-4B52-8B14-4246A7F80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5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atmpsweden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784543" y="234954"/>
            <a:ext cx="6686716" cy="73866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06">
              <a:lnSpc>
                <a:spcPct val="100000"/>
              </a:lnSpc>
              <a:spcBef>
                <a:spcPts val="0"/>
              </a:spcBef>
            </a:pPr>
            <a:r>
              <a:rPr lang="sv-SE" sz="4800" spc="-86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Nationella ATMP-projekt</a:t>
            </a:r>
            <a:endParaRPr sz="4800" spc="-91">
              <a:solidFill>
                <a:schemeClr val="tx1">
                  <a:lumMod val="65000"/>
                  <a:lumOff val="35000"/>
                </a:schemeClr>
              </a:solidFill>
              <a:latin typeface="Gotham Book Regular" panose="02000603040000020004" pitchFamily="2" charset="77"/>
            </a:endParaRP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165795F3-0C69-CF43-BEC5-2EE53CD81A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73" r="11117" b="24600"/>
          <a:stretch/>
        </p:blipFill>
        <p:spPr>
          <a:xfrm rot="10800000">
            <a:off x="-2" y="0"/>
            <a:ext cx="3930183" cy="3481834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864EBE80-A5A3-47EF-8CA9-305961021BE6}"/>
              </a:ext>
            </a:extLst>
          </p:cNvPr>
          <p:cNvSpPr/>
          <p:nvPr/>
        </p:nvSpPr>
        <p:spPr>
          <a:xfrm>
            <a:off x="769136" y="1137238"/>
            <a:ext cx="7725873" cy="5283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sv-SE" sz="2000" b="1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Centre for </a:t>
            </a:r>
            <a:r>
              <a:rPr lang="sv-SE" sz="2000" b="1" i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advanced</a:t>
            </a:r>
            <a:r>
              <a:rPr lang="sv-SE" sz="2000" b="1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 </a:t>
            </a:r>
            <a:r>
              <a:rPr lang="sv-SE" sz="2000" b="1" i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medical</a:t>
            </a:r>
            <a:r>
              <a:rPr lang="sv-SE" sz="2000" b="1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 products (CAMP):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Centrum inom Vinnovas program Biologiska läkemedel (2018-2023)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FoU-projekt kring </a:t>
            </a:r>
            <a:r>
              <a:rPr lang="sv-SE" sz="2000" i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bioprocessing</a:t>
            </a:r>
            <a:r>
              <a:rPr lang="sv-SE" sz="2000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, produktion och logistik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v-SE" sz="2000" i="1" dirty="0">
              <a:solidFill>
                <a:prstClr val="black">
                  <a:lumMod val="65000"/>
                  <a:lumOff val="35000"/>
                </a:prstClr>
              </a:solidFill>
              <a:latin typeface="Gotham Book Regular" panose="02000603040000020004"/>
            </a:endParaRPr>
          </a:p>
          <a:p>
            <a:pPr lvl="0">
              <a:spcAft>
                <a:spcPts val="1000"/>
              </a:spcAft>
            </a:pPr>
            <a:r>
              <a:rPr lang="sv-SE" sz="2000" b="1" i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Swelife</a:t>
            </a:r>
            <a:r>
              <a:rPr lang="sv-SE" sz="2000" b="1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-ATMP: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Strategiskt projekt inom </a:t>
            </a:r>
            <a:r>
              <a:rPr lang="sv-SE" sz="2000" i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Swelife</a:t>
            </a:r>
            <a:r>
              <a:rPr lang="sv-SE" sz="2000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 (2017-2021)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Projekt kring systemutmaningar (regelverk, hälsoekonomi, etik, …)</a:t>
            </a:r>
          </a:p>
          <a:p>
            <a:pPr lvl="0"/>
            <a:endParaRPr lang="sv-SE" sz="1200" b="1" i="1" dirty="0">
              <a:solidFill>
                <a:prstClr val="black">
                  <a:lumMod val="65000"/>
                  <a:lumOff val="35000"/>
                </a:prstClr>
              </a:solidFill>
              <a:latin typeface="Gotham Book Regular" panose="02000603040000020004"/>
            </a:endParaRPr>
          </a:p>
          <a:p>
            <a:pPr lvl="0"/>
            <a:endParaRPr lang="sv-SE" sz="1200" b="1" i="1" dirty="0">
              <a:solidFill>
                <a:prstClr val="black">
                  <a:lumMod val="65000"/>
                  <a:lumOff val="35000"/>
                </a:prstClr>
              </a:solidFill>
              <a:latin typeface="Gotham Book Regular" panose="02000603040000020004"/>
            </a:endParaRPr>
          </a:p>
          <a:p>
            <a:pPr lvl="0">
              <a:spcAft>
                <a:spcPts val="1000"/>
              </a:spcAft>
            </a:pPr>
            <a:r>
              <a:rPr lang="sv-SE" sz="2000" b="1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Sverige ledande inom avancerade terapier 2030: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Projekt inom Vinnovas program Visionsdriven Hälsa (2019-2024)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Aktiviteter och insatser för att lösa hinder och fylla gap i det nationella innovationssystemet kring ATMP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v-SE" sz="2000" i="1" dirty="0">
              <a:solidFill>
                <a:prstClr val="black">
                  <a:lumMod val="65000"/>
                  <a:lumOff val="35000"/>
                </a:prstClr>
              </a:solidFill>
              <a:latin typeface="Gotham Book Regular" panose="02000603040000020004"/>
            </a:endParaRPr>
          </a:p>
          <a:p>
            <a:r>
              <a:rPr lang="sv-SE" sz="2000" b="1" i="1" dirty="0">
                <a:solidFill>
                  <a:prstClr val="black">
                    <a:lumMod val="65000"/>
                    <a:lumOff val="35000"/>
                  </a:prstClr>
                </a:solidFill>
                <a:latin typeface="Gotham Book Regular" panose="02000603040000020004"/>
              </a:rPr>
              <a:t>Samordning via gemensam styrgrupp</a:t>
            </a:r>
          </a:p>
          <a:p>
            <a:pPr lvl="0"/>
            <a:endParaRPr lang="sv-SE" sz="2000" i="1" dirty="0">
              <a:solidFill>
                <a:prstClr val="black">
                  <a:lumMod val="65000"/>
                  <a:lumOff val="35000"/>
                </a:prstClr>
              </a:solidFill>
              <a:latin typeface="Gotham Book Regular" panose="02000603040000020004"/>
            </a:endParaRP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9F765D4B-2A20-4396-A5B0-CDF622D78EB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80047" y="240227"/>
            <a:ext cx="3251358" cy="591453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5" name="Ellips 14">
            <a:extLst>
              <a:ext uri="{FF2B5EF4-FFF2-40B4-BE49-F238E27FC236}">
                <a16:creationId xmlns:a16="http://schemas.microsoft.com/office/drawing/2014/main" id="{90458BD8-52CC-4309-9AA3-EDD0B5A69168}"/>
              </a:ext>
            </a:extLst>
          </p:cNvPr>
          <p:cNvSpPr/>
          <p:nvPr/>
        </p:nvSpPr>
        <p:spPr>
          <a:xfrm>
            <a:off x="9266561" y="5153714"/>
            <a:ext cx="195309" cy="19530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955D5DFA-962B-4910-86E9-2BB080E655D7}"/>
              </a:ext>
            </a:extLst>
          </p:cNvPr>
          <p:cNvSpPr/>
          <p:nvPr/>
        </p:nvSpPr>
        <p:spPr>
          <a:xfrm>
            <a:off x="9500119" y="5766591"/>
            <a:ext cx="195309" cy="19530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9F42D2AE-39F0-470A-8DAE-FCF755D75C64}"/>
              </a:ext>
            </a:extLst>
          </p:cNvPr>
          <p:cNvSpPr/>
          <p:nvPr/>
        </p:nvSpPr>
        <p:spPr>
          <a:xfrm>
            <a:off x="9954295" y="4474203"/>
            <a:ext cx="195309" cy="19530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07E67EBE-6216-4FCA-9D6E-F4B2C0F12C25}"/>
              </a:ext>
            </a:extLst>
          </p:cNvPr>
          <p:cNvSpPr/>
          <p:nvPr/>
        </p:nvSpPr>
        <p:spPr>
          <a:xfrm>
            <a:off x="10139903" y="4689175"/>
            <a:ext cx="195309" cy="19530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573C3701-D60E-44EC-A3F4-81A4BAEF11CB}"/>
              </a:ext>
            </a:extLst>
          </p:cNvPr>
          <p:cNvSpPr/>
          <p:nvPr/>
        </p:nvSpPr>
        <p:spPr>
          <a:xfrm>
            <a:off x="10532312" y="4332299"/>
            <a:ext cx="195309" cy="19530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19C02AA5-F32E-4CD6-843F-216F541AA861}"/>
              </a:ext>
            </a:extLst>
          </p:cNvPr>
          <p:cNvSpPr/>
          <p:nvPr/>
        </p:nvSpPr>
        <p:spPr>
          <a:xfrm>
            <a:off x="10532313" y="4527608"/>
            <a:ext cx="195309" cy="19530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Ellips 20">
            <a:extLst>
              <a:ext uri="{FF2B5EF4-FFF2-40B4-BE49-F238E27FC236}">
                <a16:creationId xmlns:a16="http://schemas.microsoft.com/office/drawing/2014/main" id="{2D0FA023-F884-4548-91C4-C6ABE581AF7E}"/>
              </a:ext>
            </a:extLst>
          </p:cNvPr>
          <p:cNvSpPr/>
          <p:nvPr/>
        </p:nvSpPr>
        <p:spPr>
          <a:xfrm>
            <a:off x="10782171" y="2826637"/>
            <a:ext cx="195309" cy="19530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171B2228-8D46-4B5A-8820-C3DC4D055FB8}"/>
              </a:ext>
            </a:extLst>
          </p:cNvPr>
          <p:cNvSpPr/>
          <p:nvPr/>
        </p:nvSpPr>
        <p:spPr>
          <a:xfrm>
            <a:off x="9566675" y="6441739"/>
            <a:ext cx="1838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>
                <a:latin typeface="Gotham Book Regular" panose="02000603040000020004"/>
                <a:hlinkClick r:id="rId4"/>
              </a:rPr>
              <a:t>www.atmpsweden.se</a:t>
            </a:r>
            <a:r>
              <a:rPr lang="sv-SE" sz="1400" b="1">
                <a:latin typeface="Gotham Book Regular" panose="02000603040000020004"/>
              </a:rPr>
              <a:t> </a:t>
            </a:r>
          </a:p>
        </p:txBody>
      </p:sp>
      <p:pic>
        <p:nvPicPr>
          <p:cNvPr id="24" name="Bildobjekt 23">
            <a:extLst>
              <a:ext uri="{FF2B5EF4-FFF2-40B4-BE49-F238E27FC236}">
                <a16:creationId xmlns:a16="http://schemas.microsoft.com/office/drawing/2014/main" id="{61E5622E-9BFD-4F74-B017-5148DC95A4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5" y="6166973"/>
            <a:ext cx="1997076" cy="582539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AEEAF9B3-9EB7-4029-AF60-4AF81FB358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9810" y="6266981"/>
            <a:ext cx="1623404" cy="384086"/>
          </a:xfrm>
          <a:prstGeom prst="rect">
            <a:avLst/>
          </a:prstGeom>
        </p:spPr>
      </p:pic>
      <p:pic>
        <p:nvPicPr>
          <p:cNvPr id="28" name="Bildobjekt 27" descr="En bild som visar text&#10;&#10;Automatiskt genererad beskrivning">
            <a:extLst>
              <a:ext uri="{FF2B5EF4-FFF2-40B4-BE49-F238E27FC236}">
                <a16:creationId xmlns:a16="http://schemas.microsoft.com/office/drawing/2014/main" id="{1E247C04-726B-49AE-9D0A-8C4C4B11E8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422" y="6149993"/>
            <a:ext cx="2290224" cy="66828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DBD1BD44B5C354E8EF67C13BF6EB808" ma:contentTypeVersion="11" ma:contentTypeDescription="Skapa ett nytt dokument." ma:contentTypeScope="" ma:versionID="77de322b3014dfc38949ff30b1a53d76">
  <xsd:schema xmlns:xsd="http://www.w3.org/2001/XMLSchema" xmlns:xs="http://www.w3.org/2001/XMLSchema" xmlns:p="http://schemas.microsoft.com/office/2006/metadata/properties" xmlns:ns3="a187c852-5a71-484f-84d6-fe488694dea2" xmlns:ns4="56aed853-74d5-47d0-8bd0-f8c281975455" targetNamespace="http://schemas.microsoft.com/office/2006/metadata/properties" ma:root="true" ma:fieldsID="2f03ac5bef2a878bd93add5dfcee28ac" ns3:_="" ns4:_="">
    <xsd:import namespace="a187c852-5a71-484f-84d6-fe488694dea2"/>
    <xsd:import namespace="56aed853-74d5-47d0-8bd0-f8c28197545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87c852-5a71-484f-84d6-fe488694de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aed853-74d5-47d0-8bd0-f8c2819754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7E3AB4-33B2-4366-AB97-6D32F188D054}">
  <ds:schemaRefs>
    <ds:schemaRef ds:uri="56aed853-74d5-47d0-8bd0-f8c281975455"/>
    <ds:schemaRef ds:uri="a187c852-5a71-484f-84d6-fe488694dea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47AFE6E-F1A6-4570-8C0A-48E0E6C4A632}">
  <ds:schemaRefs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56aed853-74d5-47d0-8bd0-f8c281975455"/>
    <ds:schemaRef ds:uri="a187c852-5a71-484f-84d6-fe488694dea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DE2183-84AC-4906-8E42-0D05B2B6B0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13718</TotalTime>
  <Words>87</Words>
  <Application>Microsoft Office PowerPoint</Application>
  <PresentationFormat>Bredbild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Book Regular</vt:lpstr>
      <vt:lpstr>Montserrat</vt:lpstr>
      <vt:lpstr>Office Theme</vt:lpstr>
      <vt:lpstr>Nationella ATMP-projekt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Lund</dc:creator>
  <cp:lastModifiedBy>Jukka Lausmaa</cp:lastModifiedBy>
  <cp:revision>8</cp:revision>
  <dcterms:created xsi:type="dcterms:W3CDTF">2020-06-11T08:16:45Z</dcterms:created>
  <dcterms:modified xsi:type="dcterms:W3CDTF">2021-02-12T10:44:47Z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0x0101009DBD1BD44B5C354E8EF67C13BF6EB808</vt:lpwstr>
  </property>
</Properties>
</file>