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85" r:id="rId3"/>
    <p:sldId id="289" r:id="rId4"/>
    <p:sldId id="287" r:id="rId5"/>
    <p:sldId id="290" r:id="rId6"/>
    <p:sldId id="286" r:id="rId7"/>
    <p:sldId id="288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DC8"/>
    <a:srgbClr val="849CAE"/>
    <a:srgbClr val="0070C0"/>
    <a:srgbClr val="7A90A0"/>
    <a:srgbClr val="859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758BA-3939-4333-A53A-67F8C74B8946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D54A6-0E87-414E-9438-E1CEAA83CFB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62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59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770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10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29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828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901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22DAD-4665-5245-8388-F7A97088A4EC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69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0BFAA-7E22-4633-92D3-294C71860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855D619-F431-495D-A1DC-B3B308734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2A984D-43BD-4AA3-B317-76D3F206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A8C8C0-3799-4DAF-9B4D-9CB23E1B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EC4F04-D0F6-4738-A75F-8F5E8E64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06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8065A-2829-4093-8484-91BF6781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2EF178-9653-4512-8CFE-2E8823A93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903AEF-7DE4-4E2F-8ECD-42561198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02EB88-6A00-44D1-A51F-B579C37F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27C151-2FB1-40AB-A7D6-7AABDB3A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70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6C7FB0F-5D87-4412-A59A-975C4C7FB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26288D5-26E0-444F-8EBD-4CA34CA03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C33725-6C01-4FD1-8793-086A2B74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EACE6A-4EC1-411E-8BCD-6BF4DA97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BFDE1B-6F74-4686-984D-C9316438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9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4E58A6-68AA-4B4E-A6D2-16A2A8D7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2FDF84-5A16-4832-AE56-2E2F827C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9F9A45-37B0-4E5F-96D3-4E163234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766D99-EC8D-4F05-A9CB-4CE3AA44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85B270-400D-4CB2-82F9-E5F9F2DB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53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9CCDEB-71E7-4A8F-87F4-FBB618C2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F62147-5CB1-4E2E-8D6B-D06341B5E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1A7118-2D66-4395-89EA-30911B83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F77A63-C593-4BF2-A330-EB58338D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1CA8BD-04AC-48AC-B32F-6DF697A4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933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AF49EF-1783-41E5-9A5D-523E1715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D454E1-7948-4978-9DF2-1C8DD1C66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EE75A7-F474-4E51-9EAA-D38695F3B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3ABEAC-9CEA-45FF-BBC6-1C60F029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CFC44E-F23E-4227-AE3F-90B0B1B8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5FFAD2-411F-4264-9338-24761DE6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52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6C7C5-0CE7-4E96-95F1-4C1F4AEC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36FBDD-BD42-4268-9CD4-708A1CB50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842E440-2212-4A02-90B2-7C8DB8B66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B6DAB75-36D8-4DF0-9A24-9FD8F134F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CCC4D60-C6CB-4634-AF51-929B75157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1F36A5A-CD3E-415A-8ABC-2CC8106F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6712D3C-495D-497E-BC72-A9883AB5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B0BBEC2-8E5B-4E93-8EC0-8EB043EC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55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AAD0B-638C-447B-928E-AC50FBB4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2B42584-ED9E-45A0-A0A9-16B2C743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6491404-1A41-4F14-8944-D7C90E82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F49E32E-7206-4FB9-AC86-7B9D7BC5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5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7CD1FD0-83A9-4690-9817-FB5185BE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CEC98B-19F7-47F1-919C-8C5CCA80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DA8FA43-F099-4CF7-9179-C20A6D59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31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6D7EEA-0707-4E21-8DD6-6F36260D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01720B-E5C1-42E5-9864-F3E916788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0B4B03-A156-4479-A880-1EBA7D502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A414F2-364F-475E-9FA5-DF0B8C38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22634DE-537B-4877-A822-E77DE79D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A4D233-6E1A-42F3-BDB1-7E842565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05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F3A94-1E1E-4354-B28C-64C4A0BE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551D68A-4984-42DD-A780-7FD573082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BF06EE-A23E-4746-B418-3E07929C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6A7753-36AF-4AE7-B952-D5171371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C54A32-FCF3-4610-8FD5-B297956A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075777-B0C4-4C6C-83A5-C662F03A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80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76326D-1F5C-4F68-AA74-149A58E2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43BF71-FF9F-4093-9DE2-4B66EF5DB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BC9141-6BFF-4D7F-B547-5AA88A5E5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A3D39-298F-4227-BF69-91E80B659F45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B03B14-8D7A-44FA-9CD7-35A0C8442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C9671F-812E-4F01-AEA5-7FB5E7504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AC33-C848-4BEF-811F-0B0A288E5F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82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jukka.lausmaa@ri.se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kristina.kannisto@sll.se" TargetMode="External"/><Relationship Id="rId12" Type="http://schemas.openxmlformats.org/officeDocument/2006/relationships/hyperlink" Target="http://www.atmpsweden.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ul.kingham@umu.se" TargetMode="External"/><Relationship Id="rId11" Type="http://schemas.openxmlformats.org/officeDocument/2006/relationships/hyperlink" Target="mailto:sofie.alverlind@skr.se" TargetMode="External"/><Relationship Id="rId5" Type="http://schemas.openxmlformats.org/officeDocument/2006/relationships/hyperlink" Target="mailto:heather.main@sll.se" TargetMode="External"/><Relationship Id="rId10" Type="http://schemas.openxmlformats.org/officeDocument/2006/relationships/hyperlink" Target="mailto:jim.lund@ri.se" TargetMode="External"/><Relationship Id="rId4" Type="http://schemas.openxmlformats.org/officeDocument/2006/relationships/image" Target="../media/image4.jpg"/><Relationship Id="rId9" Type="http://schemas.openxmlformats.org/officeDocument/2006/relationships/hyperlink" Target="mailto:ann.novotny@vgregion.s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17267" y="436069"/>
            <a:ext cx="271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logos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FC95CA14-1007-4714-95CC-A0A9E19CE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6" y="952551"/>
            <a:ext cx="10596228" cy="293748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8B48132-B1C6-44D5-B323-D093FD2AF663}"/>
              </a:ext>
            </a:extLst>
          </p:cNvPr>
          <p:cNvSpPr/>
          <p:nvPr/>
        </p:nvSpPr>
        <p:spPr>
          <a:xfrm>
            <a:off x="2291291" y="4765750"/>
            <a:ext cx="793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Gotham Bold Regular" panose="02000603030000020004"/>
              </a:rPr>
              <a:t>En av fem Innovationsmiljöer inom Vinnovas program Visionsdriven Hälsa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033E18-1AA9-4E75-9409-ECB3F41458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422" y="6530254"/>
            <a:ext cx="1856706" cy="2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1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B761DFC-EA83-974B-84E5-5C17D4012C9B}"/>
              </a:ext>
            </a:extLst>
          </p:cNvPr>
          <p:cNvSpPr/>
          <p:nvPr/>
        </p:nvSpPr>
        <p:spPr>
          <a:xfrm>
            <a:off x="0" y="436069"/>
            <a:ext cx="8994710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17266" y="436069"/>
            <a:ext cx="883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Avancerade terapiläkemedel (ATMP)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B8AA4D-760C-4A4D-9B54-A7DBCBBA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2345" r="25046"/>
          <a:stretch/>
        </p:blipFill>
        <p:spPr>
          <a:xfrm rot="10800000">
            <a:off x="-74645" y="2793166"/>
            <a:ext cx="3574252" cy="4064834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FC95CA14-1007-4714-95CC-A0A9E19C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32" y="456591"/>
            <a:ext cx="2817076" cy="780949"/>
          </a:xfrm>
          <a:prstGeom prst="rect">
            <a:avLst/>
          </a:prstGeom>
        </p:spPr>
      </p:pic>
      <p:sp>
        <p:nvSpPr>
          <p:cNvPr id="18" name="Platshållare för innehåll 4">
            <a:extLst>
              <a:ext uri="{FF2B5EF4-FFF2-40B4-BE49-F238E27FC236}">
                <a16:creationId xmlns:a16="http://schemas.microsoft.com/office/drawing/2014/main" id="{8F5A2ACF-5BD3-430C-94A6-D2DD9E2D4305}"/>
              </a:ext>
            </a:extLst>
          </p:cNvPr>
          <p:cNvSpPr txBox="1">
            <a:spLocks/>
          </p:cNvSpPr>
          <p:nvPr/>
        </p:nvSpPr>
        <p:spPr>
          <a:xfrm>
            <a:off x="436422" y="1659038"/>
            <a:ext cx="10967414" cy="519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sv-SE" dirty="0">
                <a:latin typeface="Gotham Bold Regular" panose="02000603030000020004"/>
              </a:rPr>
              <a:t>Gen- och cellterapier samt vävnadstekniska produkter;</a:t>
            </a:r>
            <a:br>
              <a:rPr lang="sv-SE" dirty="0">
                <a:latin typeface="Gotham Bold Regular" panose="02000603030000020004"/>
              </a:rPr>
            </a:br>
            <a:r>
              <a:rPr lang="sv-SE" dirty="0">
                <a:latin typeface="Gotham Bold Regular" panose="02000603030000020004"/>
              </a:rPr>
              <a:t>en ny typ av läkemedel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>
                <a:latin typeface="Gotham Bold Regular" panose="02000603030000020004"/>
              </a:rPr>
              <a:t>Helt nya möjligheter till effektiva behandlingar eller bot </a:t>
            </a:r>
            <a:br>
              <a:rPr lang="sv-SE" dirty="0">
                <a:latin typeface="Gotham Bold Regular" panose="02000603030000020004"/>
              </a:rPr>
            </a:br>
            <a:r>
              <a:rPr lang="sv-SE" dirty="0">
                <a:latin typeface="Gotham Bold Regular" panose="02000603030000020004"/>
              </a:rPr>
              <a:t>ett flertal sjukdomar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dirty="0">
                <a:latin typeface="Gotham Bold Regular" panose="02000603030000020004"/>
              </a:rPr>
              <a:t>Stora utmaningar: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sv-SE" sz="2400" dirty="0">
                <a:latin typeface="Gotham Bold Regular" panose="02000603030000020004"/>
              </a:rPr>
              <a:t>medicinska och tekniska (säkerhet, utveckling och tillverkning, …)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000"/>
              </a:spcAft>
              <a:buFontTx/>
              <a:buChar char="-"/>
            </a:pPr>
            <a:r>
              <a:rPr lang="sv-SE" sz="2400" dirty="0">
                <a:latin typeface="Gotham Bold Regular" panose="02000603030000020004"/>
              </a:rPr>
              <a:t>systemaspekter (regelverk, ekonomi, organisation, utbildning, etik, …)</a:t>
            </a:r>
          </a:p>
          <a:p>
            <a:pPr marL="0" indent="0">
              <a:buNone/>
            </a:pPr>
            <a:r>
              <a:rPr lang="sv-SE" dirty="0">
                <a:latin typeface="Gotham Bold Regular" panose="02000603030000020004"/>
              </a:rPr>
              <a:t>Snabb internationell utveckling – vi måste satsa och samverka för </a:t>
            </a:r>
            <a:br>
              <a:rPr lang="sv-SE" dirty="0">
                <a:latin typeface="Gotham Bold Regular" panose="02000603030000020004"/>
              </a:rPr>
            </a:br>
            <a:r>
              <a:rPr lang="sv-SE" dirty="0">
                <a:latin typeface="Gotham Bold Regular" panose="02000603030000020004"/>
              </a:rPr>
              <a:t>att svensk sjukvård och patienter samt industri skall dra nytta</a:t>
            </a:r>
          </a:p>
        </p:txBody>
      </p:sp>
    </p:spTree>
    <p:extLst>
      <p:ext uri="{BB962C8B-B14F-4D97-AF65-F5344CB8AC3E}">
        <p14:creationId xmlns:p14="http://schemas.microsoft.com/office/powerpoint/2010/main" val="28255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B761DFC-EA83-974B-84E5-5C17D4012C9B}"/>
              </a:ext>
            </a:extLst>
          </p:cNvPr>
          <p:cNvSpPr/>
          <p:nvPr/>
        </p:nvSpPr>
        <p:spPr>
          <a:xfrm>
            <a:off x="0" y="436069"/>
            <a:ext cx="8772525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17266" y="436069"/>
            <a:ext cx="8154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Innovationsmiljön ATMP Sverige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B8AA4D-760C-4A4D-9B54-A7DBCBBA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2345" r="25046"/>
          <a:stretch/>
        </p:blipFill>
        <p:spPr>
          <a:xfrm rot="10800000">
            <a:off x="0" y="2793166"/>
            <a:ext cx="3574252" cy="4064834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FC95CA14-1007-4714-95CC-A0A9E19C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32" y="456591"/>
            <a:ext cx="2817076" cy="780949"/>
          </a:xfrm>
          <a:prstGeom prst="rect">
            <a:avLst/>
          </a:prstGeom>
        </p:spPr>
      </p:pic>
      <p:sp>
        <p:nvSpPr>
          <p:cNvPr id="18" name="Platshållare för innehåll 4">
            <a:extLst>
              <a:ext uri="{FF2B5EF4-FFF2-40B4-BE49-F238E27FC236}">
                <a16:creationId xmlns:a16="http://schemas.microsoft.com/office/drawing/2014/main" id="{8F5A2ACF-5BD3-430C-94A6-D2DD9E2D4305}"/>
              </a:ext>
            </a:extLst>
          </p:cNvPr>
          <p:cNvSpPr txBox="1">
            <a:spLocks/>
          </p:cNvSpPr>
          <p:nvPr/>
        </p:nvSpPr>
        <p:spPr>
          <a:xfrm>
            <a:off x="436422" y="1659038"/>
            <a:ext cx="10967414" cy="485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200" b="1" dirty="0">
                <a:latin typeface="Gotham Bold Regular" panose="02000603030000020004"/>
              </a:rPr>
              <a:t>Vision:</a:t>
            </a:r>
          </a:p>
          <a:p>
            <a:pPr marL="0" indent="0">
              <a:buNone/>
            </a:pPr>
            <a:r>
              <a:rPr lang="sv-SE" sz="3200" b="1" dirty="0">
                <a:latin typeface="Gotham Bold Regular" panose="02000603030000020004"/>
              </a:rPr>
              <a:t>2030 är Sverige ledande inom utveckling och tillgängliggörande </a:t>
            </a:r>
            <a:br>
              <a:rPr lang="sv-SE" sz="3200" b="1" dirty="0">
                <a:latin typeface="Gotham Bold Regular" panose="02000603030000020004"/>
              </a:rPr>
            </a:br>
            <a:r>
              <a:rPr lang="sv-SE" sz="3200" b="1" dirty="0">
                <a:latin typeface="Gotham Bold Regular" panose="02000603030000020004"/>
              </a:rPr>
              <a:t>av avancerade terapier för att bota patienter</a:t>
            </a:r>
          </a:p>
          <a:p>
            <a:pPr marL="0" indent="0">
              <a:buNone/>
            </a:pPr>
            <a:endParaRPr lang="sv-SE" sz="2000" dirty="0">
              <a:latin typeface="Gotham Bold Regular" panose="02000603030000020004"/>
            </a:endParaRPr>
          </a:p>
          <a:p>
            <a:pPr marL="0" indent="0">
              <a:buNone/>
            </a:pPr>
            <a:endParaRPr lang="sv-SE" sz="2000" dirty="0">
              <a:latin typeface="Gotham Bold Regular" panose="02000603030000020004"/>
            </a:endParaRPr>
          </a:p>
          <a:p>
            <a:r>
              <a:rPr lang="sv-SE" dirty="0">
                <a:latin typeface="Gotham Bold Regular" panose="02000603030000020004"/>
              </a:rPr>
              <a:t>Bred samverkan för att lösa hinder</a:t>
            </a:r>
            <a:br>
              <a:rPr lang="sv-SE" dirty="0">
                <a:latin typeface="Gotham Bold Regular" panose="02000603030000020004"/>
              </a:rPr>
            </a:br>
            <a:r>
              <a:rPr lang="sv-SE" dirty="0">
                <a:latin typeface="Gotham Bold Regular" panose="02000603030000020004"/>
              </a:rPr>
              <a:t>och utmaningar i innovationssystemet</a:t>
            </a:r>
          </a:p>
          <a:p>
            <a:r>
              <a:rPr lang="sv-SE" dirty="0">
                <a:latin typeface="Gotham Bold Regular" panose="02000603030000020004"/>
              </a:rPr>
              <a:t>Kärnteam initierar och </a:t>
            </a:r>
            <a:r>
              <a:rPr lang="sv-SE" dirty="0" err="1">
                <a:latin typeface="Gotham Bold Regular" panose="02000603030000020004"/>
              </a:rPr>
              <a:t>faciliterar</a:t>
            </a:r>
            <a:br>
              <a:rPr lang="sv-SE" dirty="0">
                <a:latin typeface="Gotham Bold Regular" panose="02000603030000020004"/>
              </a:rPr>
            </a:br>
            <a:r>
              <a:rPr lang="sv-SE" dirty="0">
                <a:latin typeface="Gotham Bold Regular" panose="02000603030000020004"/>
              </a:rPr>
              <a:t>aktiviteter</a:t>
            </a:r>
          </a:p>
          <a:p>
            <a:endParaRPr lang="sv-SE" sz="2400" dirty="0">
              <a:latin typeface="Gotham Bold Regular" panose="02000603030000020004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5E2393F0-008B-4B55-96FA-B796C8C8B7C5}"/>
              </a:ext>
            </a:extLst>
          </p:cNvPr>
          <p:cNvSpPr/>
          <p:nvPr/>
        </p:nvSpPr>
        <p:spPr>
          <a:xfrm rot="21326283">
            <a:off x="7036362" y="3856307"/>
            <a:ext cx="3944601" cy="23273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FCCD7175-4900-4467-AADC-D843E56F3720}"/>
              </a:ext>
            </a:extLst>
          </p:cNvPr>
          <p:cNvSpPr/>
          <p:nvPr/>
        </p:nvSpPr>
        <p:spPr>
          <a:xfrm>
            <a:off x="6617438" y="4068577"/>
            <a:ext cx="1914525" cy="609600"/>
          </a:xfrm>
          <a:prstGeom prst="ellipse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Akademi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E14F487F-920F-46AF-B6D9-92BF65D2AE97}"/>
              </a:ext>
            </a:extLst>
          </p:cNvPr>
          <p:cNvSpPr/>
          <p:nvPr/>
        </p:nvSpPr>
        <p:spPr>
          <a:xfrm>
            <a:off x="6105331" y="4906726"/>
            <a:ext cx="1914525" cy="609600"/>
          </a:xfrm>
          <a:prstGeom prst="ellipse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Industri</a:t>
            </a: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DF61DC13-6729-48BE-9DDE-61E836343090}"/>
              </a:ext>
            </a:extLst>
          </p:cNvPr>
          <p:cNvSpPr/>
          <p:nvPr/>
        </p:nvSpPr>
        <p:spPr>
          <a:xfrm>
            <a:off x="6867331" y="5694288"/>
            <a:ext cx="1914525" cy="609600"/>
          </a:xfrm>
          <a:prstGeom prst="ellipse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Sjukvård</a:t>
            </a: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6809E40C-3393-4212-AA79-1887DA340CDD}"/>
              </a:ext>
            </a:extLst>
          </p:cNvPr>
          <p:cNvSpPr/>
          <p:nvPr/>
        </p:nvSpPr>
        <p:spPr>
          <a:xfrm>
            <a:off x="9733988" y="4026401"/>
            <a:ext cx="1914525" cy="609600"/>
          </a:xfrm>
          <a:prstGeom prst="ellipse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Myndigheter</a:t>
            </a: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38138FFA-3D0F-425D-88DB-BDB74B3C83D5}"/>
              </a:ext>
            </a:extLst>
          </p:cNvPr>
          <p:cNvSpPr/>
          <p:nvPr/>
        </p:nvSpPr>
        <p:spPr>
          <a:xfrm>
            <a:off x="9152743" y="5666537"/>
            <a:ext cx="1914525" cy="609600"/>
          </a:xfrm>
          <a:prstGeom prst="ellipse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/>
              <a:t>Patienter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5933E234-EF5B-439E-BB18-D0533EEC7157}"/>
              </a:ext>
            </a:extLst>
          </p:cNvPr>
          <p:cNvSpPr/>
          <p:nvPr/>
        </p:nvSpPr>
        <p:spPr>
          <a:xfrm>
            <a:off x="9997469" y="4846469"/>
            <a:ext cx="1914525" cy="609600"/>
          </a:xfrm>
          <a:prstGeom prst="ellipse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/>
              <a:t>Centra</a:t>
            </a:r>
            <a:br>
              <a:rPr lang="sv-SE" sz="1600" b="1"/>
            </a:br>
            <a:r>
              <a:rPr lang="sv-SE" sz="1600" b="1"/>
              <a:t>Satsningar</a:t>
            </a: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A65429E4-4090-46F2-A024-A3E80445058E}"/>
              </a:ext>
            </a:extLst>
          </p:cNvPr>
          <p:cNvSpPr/>
          <p:nvPr/>
        </p:nvSpPr>
        <p:spPr>
          <a:xfrm>
            <a:off x="8051399" y="3478479"/>
            <a:ext cx="1914525" cy="609600"/>
          </a:xfrm>
          <a:prstGeom prst="ellipse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err="1"/>
              <a:t>LifeScience</a:t>
            </a:r>
            <a:br>
              <a:rPr lang="sv-SE" sz="1600" b="1"/>
            </a:br>
            <a:r>
              <a:rPr lang="sv-SE" sz="1600" b="1"/>
              <a:t>kontoret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2594E679-068C-4046-8823-E04A99520353}"/>
              </a:ext>
            </a:extLst>
          </p:cNvPr>
          <p:cNvSpPr/>
          <p:nvPr/>
        </p:nvSpPr>
        <p:spPr>
          <a:xfrm>
            <a:off x="8679903" y="4558292"/>
            <a:ext cx="7713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/>
              <a:t>Vision</a:t>
            </a:r>
          </a:p>
          <a:p>
            <a:pPr algn="ctr"/>
            <a:r>
              <a:rPr lang="sv-SE" b="1"/>
              <a:t>&amp;</a:t>
            </a:r>
          </a:p>
          <a:p>
            <a:pPr algn="ctr"/>
            <a:r>
              <a:rPr lang="sv-SE" b="1"/>
              <a:t>mål</a:t>
            </a:r>
          </a:p>
        </p:txBody>
      </p:sp>
    </p:spTree>
    <p:extLst>
      <p:ext uri="{BB962C8B-B14F-4D97-AF65-F5344CB8AC3E}">
        <p14:creationId xmlns:p14="http://schemas.microsoft.com/office/powerpoint/2010/main" val="283491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B761DFC-EA83-974B-84E5-5C17D4012C9B}"/>
              </a:ext>
            </a:extLst>
          </p:cNvPr>
          <p:cNvSpPr/>
          <p:nvPr/>
        </p:nvSpPr>
        <p:spPr>
          <a:xfrm>
            <a:off x="0" y="436069"/>
            <a:ext cx="8772525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17266" y="436069"/>
            <a:ext cx="8154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Våra mål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B8AA4D-760C-4A4D-9B54-A7DBCBBA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2345" r="25046"/>
          <a:stretch/>
        </p:blipFill>
        <p:spPr>
          <a:xfrm rot="10800000">
            <a:off x="0" y="2793166"/>
            <a:ext cx="3574252" cy="4064834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FC95CA14-1007-4714-95CC-A0A9E19C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32" y="456591"/>
            <a:ext cx="2817076" cy="780949"/>
          </a:xfrm>
          <a:prstGeom prst="rect">
            <a:avLst/>
          </a:prstGeom>
        </p:spPr>
      </p:pic>
      <p:sp>
        <p:nvSpPr>
          <p:cNvPr id="18" name="Platshållare för innehåll 4">
            <a:extLst>
              <a:ext uri="{FF2B5EF4-FFF2-40B4-BE49-F238E27FC236}">
                <a16:creationId xmlns:a16="http://schemas.microsoft.com/office/drawing/2014/main" id="{8F5A2ACF-5BD3-430C-94A6-D2DD9E2D4305}"/>
              </a:ext>
            </a:extLst>
          </p:cNvPr>
          <p:cNvSpPr txBox="1">
            <a:spLocks/>
          </p:cNvSpPr>
          <p:nvPr/>
        </p:nvSpPr>
        <p:spPr>
          <a:xfrm>
            <a:off x="612293" y="1999919"/>
            <a:ext cx="10967414" cy="485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sv-SE" dirty="0">
                <a:latin typeface="Gotham Bold Regular" panose="02000603030000020004"/>
              </a:rPr>
              <a:t>Nationell kraftsamling och ökad internationalisering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sv-SE" dirty="0">
                <a:latin typeface="Gotham Bold Regular" panose="02000603030000020004"/>
              </a:rPr>
              <a:t>Bättre förutsättningar av utveckling, tillverkning och kommersialisering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sv-SE" dirty="0">
                <a:latin typeface="Gotham Bold Regular" panose="02000603030000020004"/>
              </a:rPr>
              <a:t>Fler kliniska studier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sv-SE" dirty="0">
                <a:latin typeface="Gotham Bold Regular" panose="02000603030000020004"/>
              </a:rPr>
              <a:t>Ordnat införande av kostnadseffektiva ATMP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sv-SE" dirty="0">
                <a:latin typeface="Gotham Bold Regular" panose="02000603030000020004"/>
              </a:rPr>
              <a:t>Ökad kunskap och säkrad framtida kompetensförsörjning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sv-SE" dirty="0">
                <a:latin typeface="Gotham Bold Regular" panose="02000603030000020004"/>
              </a:rPr>
              <a:t>Hållbar utveckling av innovationssystemet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sv-SE" dirty="0">
              <a:latin typeface="Gotham Bold Regular" panose="020006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17036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B761DFC-EA83-974B-84E5-5C17D4012C9B}"/>
              </a:ext>
            </a:extLst>
          </p:cNvPr>
          <p:cNvSpPr/>
          <p:nvPr/>
        </p:nvSpPr>
        <p:spPr>
          <a:xfrm>
            <a:off x="0" y="436069"/>
            <a:ext cx="8772525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08797" y="436069"/>
            <a:ext cx="8154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XXXXXX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B8AA4D-760C-4A4D-9B54-A7DBCBBA2B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2345" r="25046"/>
          <a:stretch/>
        </p:blipFill>
        <p:spPr>
          <a:xfrm rot="10800000">
            <a:off x="0" y="2793166"/>
            <a:ext cx="3574252" cy="4064834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FC95CA14-1007-4714-95CC-A0A9E19C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32" y="456591"/>
            <a:ext cx="2817076" cy="780949"/>
          </a:xfrm>
          <a:prstGeom prst="rect">
            <a:avLst/>
          </a:prstGeom>
        </p:spPr>
      </p:pic>
      <p:sp>
        <p:nvSpPr>
          <p:cNvPr id="18" name="Platshållare för innehåll 4">
            <a:extLst>
              <a:ext uri="{FF2B5EF4-FFF2-40B4-BE49-F238E27FC236}">
                <a16:creationId xmlns:a16="http://schemas.microsoft.com/office/drawing/2014/main" id="{8F5A2ACF-5BD3-430C-94A6-D2DD9E2D4305}"/>
              </a:ext>
            </a:extLst>
          </p:cNvPr>
          <p:cNvSpPr txBox="1">
            <a:spLocks/>
          </p:cNvSpPr>
          <p:nvPr/>
        </p:nvSpPr>
        <p:spPr>
          <a:xfrm>
            <a:off x="612293" y="1999919"/>
            <a:ext cx="10967414" cy="485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sv-SE" dirty="0">
                <a:solidFill>
                  <a:srgbClr val="FF0000"/>
                </a:solidFill>
                <a:latin typeface="Gotham Bold Regular" panose="02000603030000020004"/>
              </a:rPr>
              <a:t>Fyll på med bilder anpassade för mottagare och situation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sv-SE" dirty="0">
              <a:latin typeface="Gotham Bold Regular" panose="02000603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34489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B761DFC-EA83-974B-84E5-5C17D4012C9B}"/>
              </a:ext>
            </a:extLst>
          </p:cNvPr>
          <p:cNvSpPr/>
          <p:nvPr/>
        </p:nvSpPr>
        <p:spPr>
          <a:xfrm>
            <a:off x="0" y="436069"/>
            <a:ext cx="8772525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17266" y="436069"/>
            <a:ext cx="8154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Kärnteamet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FC95CA14-1007-4714-95CC-A0A9E19CE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32" y="456591"/>
            <a:ext cx="2817076" cy="780949"/>
          </a:xfrm>
          <a:prstGeom prst="rect">
            <a:avLst/>
          </a:prstGeom>
        </p:spPr>
      </p:pic>
      <p:pic>
        <p:nvPicPr>
          <p:cNvPr id="16" name="Bildobjekt 15" descr="En bild som visar person, står, stående, inomhus&#10;&#10;Automatiskt genererad beskrivning">
            <a:extLst>
              <a:ext uri="{FF2B5EF4-FFF2-40B4-BE49-F238E27FC236}">
                <a16:creationId xmlns:a16="http://schemas.microsoft.com/office/drawing/2014/main" id="{6889C4C4-B8DC-48F6-82BA-0F1CF6B7F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55" y="1902091"/>
            <a:ext cx="5936497" cy="440787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A96E293-9DD8-4B0A-B158-7B25E34D3EB8}"/>
              </a:ext>
            </a:extLst>
          </p:cNvPr>
          <p:cNvSpPr/>
          <p:nvPr/>
        </p:nvSpPr>
        <p:spPr>
          <a:xfrm>
            <a:off x="578523" y="1836858"/>
            <a:ext cx="4344266" cy="4532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sv-SE" sz="1600" dirty="0">
                <a:latin typeface="Gotham Bold Regular" panose="02000603030000020004"/>
              </a:rPr>
              <a:t>Kärnteamet (från vänster):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sv-SE" sz="1600" dirty="0">
                <a:latin typeface="Gotham Bold Regular" panose="02000603030000020004"/>
              </a:rPr>
              <a:t>Heather Main, Karolinska Universitetssjukhuset</a:t>
            </a:r>
            <a:br>
              <a:rPr lang="sv-SE" sz="1600" dirty="0">
                <a:latin typeface="Gotham Bold Regular" panose="02000603030000020004"/>
              </a:rPr>
            </a:br>
            <a:r>
              <a:rPr lang="sv-SE" sz="1600" dirty="0">
                <a:latin typeface="Gotham Bold Regular" panose="02000603030000020004"/>
                <a:hlinkClick r:id="rId5"/>
              </a:rPr>
              <a:t>heather.main@sll.se</a:t>
            </a:r>
            <a:r>
              <a:rPr lang="sv-SE" sz="1600" dirty="0">
                <a:latin typeface="Gotham Bold Regular" panose="02000603030000020004"/>
              </a:rPr>
              <a:t>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sv-SE" sz="1600" dirty="0">
                <a:latin typeface="Gotham Bold Regular" panose="02000603030000020004"/>
              </a:rPr>
              <a:t>Paul Kingham, Umeå Universitet</a:t>
            </a:r>
            <a:br>
              <a:rPr lang="sv-SE" sz="1600" dirty="0">
                <a:latin typeface="Gotham Bold Regular" panose="02000603030000020004"/>
              </a:rPr>
            </a:br>
            <a:r>
              <a:rPr lang="sv-SE" sz="1600" dirty="0">
                <a:latin typeface="Gotham Bold Regular" panose="02000603030000020004"/>
                <a:hlinkClick r:id="rId6"/>
              </a:rPr>
              <a:t>paul.kingham@umu.se</a:t>
            </a:r>
            <a:r>
              <a:rPr lang="sv-SE" sz="1600" dirty="0">
                <a:latin typeface="Gotham Bold Regular" panose="02000603030000020004"/>
              </a:rPr>
              <a:t>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sv-SE" sz="1600" dirty="0">
                <a:latin typeface="Gotham Bold Regular" panose="02000603030000020004"/>
              </a:rPr>
              <a:t>Kristina Kannisto, Karolinska Universitetssjukhuset</a:t>
            </a:r>
            <a:br>
              <a:rPr lang="sv-SE" sz="1600" dirty="0">
                <a:latin typeface="Gotham Bold Regular" panose="02000603030000020004"/>
              </a:rPr>
            </a:br>
            <a:r>
              <a:rPr lang="sv-SE" sz="1600" dirty="0">
                <a:latin typeface="Gotham Bold Regular" panose="02000603030000020004"/>
                <a:hlinkClick r:id="rId7"/>
              </a:rPr>
              <a:t>kristina.kannisto@sll.se</a:t>
            </a:r>
            <a:r>
              <a:rPr lang="sv-SE" sz="1600" dirty="0">
                <a:latin typeface="Gotham Bold Regular" panose="02000603030000020004"/>
              </a:rPr>
              <a:t>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sv-SE" sz="1600" dirty="0">
                <a:latin typeface="Gotham Bold Regular" panose="02000603030000020004"/>
              </a:rPr>
              <a:t>Jukka Lausmaa, RISE</a:t>
            </a:r>
            <a:br>
              <a:rPr lang="sv-SE" sz="1600" dirty="0">
                <a:latin typeface="Gotham Bold Regular" panose="02000603030000020004"/>
              </a:rPr>
            </a:br>
            <a:r>
              <a:rPr lang="sv-SE" sz="1600" dirty="0">
                <a:latin typeface="Gotham Bold Regular" panose="02000603030000020004"/>
                <a:hlinkClick r:id="rId8"/>
              </a:rPr>
              <a:t>jukka.lausmaa@ri.se</a:t>
            </a:r>
            <a:r>
              <a:rPr lang="sv-SE" sz="1600" dirty="0">
                <a:latin typeface="Gotham Bold Regular" panose="02000603030000020004"/>
              </a:rPr>
              <a:t>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sv-SE" sz="1600" dirty="0">
                <a:latin typeface="Gotham Bold Regular" panose="02000603030000020004"/>
              </a:rPr>
              <a:t>Ann Novotny, Gothia Forum / VGR</a:t>
            </a:r>
            <a:br>
              <a:rPr lang="sv-SE" sz="1600" dirty="0">
                <a:latin typeface="Gotham Bold Regular" panose="02000603030000020004"/>
              </a:rPr>
            </a:br>
            <a:r>
              <a:rPr lang="sv-SE" sz="1600" dirty="0">
                <a:latin typeface="Gotham Bold Regular" panose="02000603030000020004"/>
                <a:hlinkClick r:id="rId9"/>
              </a:rPr>
              <a:t>ann.novotny@vgregion.se</a:t>
            </a:r>
            <a:r>
              <a:rPr lang="sv-SE" sz="1600" dirty="0">
                <a:latin typeface="Gotham Bold Regular" panose="02000603030000020004"/>
              </a:rPr>
              <a:t>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sv-SE" sz="1600" dirty="0">
                <a:latin typeface="Gotham Bold Regular" panose="02000603030000020004"/>
              </a:rPr>
              <a:t>Jim Lund, RISE</a:t>
            </a:r>
            <a:br>
              <a:rPr lang="sv-SE" sz="1600" dirty="0">
                <a:latin typeface="Gotham Bold Regular" panose="02000603030000020004"/>
              </a:rPr>
            </a:br>
            <a:r>
              <a:rPr lang="sv-SE" sz="1600" dirty="0">
                <a:latin typeface="Gotham Bold Regular" panose="02000603030000020004"/>
                <a:hlinkClick r:id="rId10"/>
              </a:rPr>
              <a:t>jim.lund@ri.se</a:t>
            </a:r>
            <a:r>
              <a:rPr lang="sv-SE" sz="1600" dirty="0">
                <a:latin typeface="Gotham Bold Regular" panose="02000603030000020004"/>
              </a:rPr>
              <a:t>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sv-SE" sz="1600" dirty="0">
                <a:latin typeface="Gotham Bold Regular" panose="02000603030000020004"/>
              </a:rPr>
              <a:t>Sofie Alverlind, SKR, avd Vård och Omsorg</a:t>
            </a:r>
            <a:br>
              <a:rPr lang="sv-SE" sz="1600" dirty="0">
                <a:latin typeface="Gotham Bold Regular" panose="02000603030000020004"/>
              </a:rPr>
            </a:br>
            <a:r>
              <a:rPr lang="sv-SE" sz="1600" dirty="0">
                <a:latin typeface="Gotham Bold Regular" panose="02000603030000020004"/>
                <a:hlinkClick r:id="rId11"/>
              </a:rPr>
              <a:t>sofie.alverlind@skr.se</a:t>
            </a:r>
            <a:r>
              <a:rPr lang="sv-SE" sz="1600" dirty="0">
                <a:latin typeface="Gotham Bold Regular" panose="02000603030000020004"/>
              </a:rPr>
              <a:t> </a:t>
            </a:r>
          </a:p>
          <a:p>
            <a:endParaRPr lang="sv-SE" dirty="0">
              <a:latin typeface="Gotham Bold Regular" panose="02000603030000020004"/>
            </a:endParaRPr>
          </a:p>
          <a:p>
            <a:r>
              <a:rPr lang="sv-SE" dirty="0">
                <a:latin typeface="Gotham Bold Regular" panose="02000603030000020004"/>
                <a:hlinkClick r:id="rId12"/>
              </a:rPr>
              <a:t>www.atmpsweden.se</a:t>
            </a:r>
            <a:r>
              <a:rPr lang="sv-SE" dirty="0">
                <a:latin typeface="Gotham Bold Regular" panose="020006030300000200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21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B761DFC-EA83-974B-84E5-5C17D4012C9B}"/>
              </a:ext>
            </a:extLst>
          </p:cNvPr>
          <p:cNvSpPr/>
          <p:nvPr/>
        </p:nvSpPr>
        <p:spPr>
          <a:xfrm>
            <a:off x="0" y="436069"/>
            <a:ext cx="8772525" cy="801471"/>
          </a:xfrm>
          <a:prstGeom prst="rect">
            <a:avLst/>
          </a:prstGeom>
          <a:solidFill>
            <a:srgbClr val="089D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1EB4191-0CE8-A448-899A-9C6A4FC6AB16}"/>
              </a:ext>
            </a:extLst>
          </p:cNvPr>
          <p:cNvSpPr txBox="1"/>
          <p:nvPr/>
        </p:nvSpPr>
        <p:spPr>
          <a:xfrm>
            <a:off x="317266" y="436069"/>
            <a:ext cx="8154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  <a:latin typeface="Gotham Bold Regular" panose="02000603030000020004" pitchFamily="2" charset="77"/>
              </a:rPr>
              <a:t>Partners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FC95CA14-1007-4714-95CC-A0A9E19CE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32" y="456591"/>
            <a:ext cx="2817076" cy="780949"/>
          </a:xfrm>
          <a:prstGeom prst="rect">
            <a:avLst/>
          </a:prstGeom>
        </p:spPr>
      </p:pic>
      <p:pic>
        <p:nvPicPr>
          <p:cNvPr id="11" name="Bildobjekt 10" descr="En bild som visar objekt, klocka, ritning&#10;&#10;Beskrivning genererad med mycket hög exakthet">
            <a:extLst>
              <a:ext uri="{FF2B5EF4-FFF2-40B4-BE49-F238E27FC236}">
                <a16:creationId xmlns:a16="http://schemas.microsoft.com/office/drawing/2014/main" id="{7AEA8B0E-24A1-43A5-B143-99055BE92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913" y="4780751"/>
            <a:ext cx="1819453" cy="436536"/>
          </a:xfrm>
          <a:prstGeom prst="rect">
            <a:avLst/>
          </a:prstGeom>
        </p:spPr>
      </p:pic>
      <p:pic>
        <p:nvPicPr>
          <p:cNvPr id="12" name="Bildobjekt 4" descr="En bild som visar ritning&#10;&#10;Beskrivning genererad med mycket hög exakthet">
            <a:extLst>
              <a:ext uri="{FF2B5EF4-FFF2-40B4-BE49-F238E27FC236}">
                <a16:creationId xmlns:a16="http://schemas.microsoft.com/office/drawing/2014/main" id="{1875AC47-4167-40BA-9D18-AEB0AC177D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229" y="2985558"/>
            <a:ext cx="1649855" cy="43653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Bildobjekt 11" descr="En bild som visar ritning&#10;&#10;Beskrivning genererad med mycket hög exakthet">
            <a:extLst>
              <a:ext uri="{FF2B5EF4-FFF2-40B4-BE49-F238E27FC236}">
                <a16:creationId xmlns:a16="http://schemas.microsoft.com/office/drawing/2014/main" id="{E38D9C1F-B175-4DF0-91B2-B1FB03CDB5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747" y="5730081"/>
            <a:ext cx="2219318" cy="555929"/>
          </a:xfrm>
          <a:prstGeom prst="rect">
            <a:avLst/>
          </a:prstGeom>
        </p:spPr>
      </p:pic>
      <p:pic>
        <p:nvPicPr>
          <p:cNvPr id="14" name="Bildobjekt 13" descr="En bild som visar svart, klocka, vit&#10;&#10;Beskrivning genererad med mycket hög exakthet">
            <a:extLst>
              <a:ext uri="{FF2B5EF4-FFF2-40B4-BE49-F238E27FC236}">
                <a16:creationId xmlns:a16="http://schemas.microsoft.com/office/drawing/2014/main" id="{1BAAE738-DA88-4EBC-AE61-2F8B720A28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917" y="5615352"/>
            <a:ext cx="687096" cy="693480"/>
          </a:xfrm>
          <a:prstGeom prst="roundRect">
            <a:avLst>
              <a:gd name="adj" fmla="val 16667"/>
            </a:avLst>
          </a:prstGeom>
          <a:solidFill>
            <a:schemeClr val="bg1">
              <a:alpha val="32000"/>
            </a:schemeClr>
          </a:solidFill>
          <a:ln>
            <a:noFill/>
          </a:ln>
          <a:effectLst/>
        </p:spPr>
      </p:pic>
      <p:pic>
        <p:nvPicPr>
          <p:cNvPr id="15" name="Bildobjekt 11" descr="En bild som visar ritning&#10;&#10;Beskrivning genererad med mycket hög exakthet">
            <a:extLst>
              <a:ext uri="{FF2B5EF4-FFF2-40B4-BE49-F238E27FC236}">
                <a16:creationId xmlns:a16="http://schemas.microsoft.com/office/drawing/2014/main" id="{F106F8F0-08EB-4F2B-A154-D504916D70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473" y="2854712"/>
            <a:ext cx="1551374" cy="639740"/>
          </a:xfrm>
          <a:prstGeom prst="rect">
            <a:avLst/>
          </a:prstGeom>
        </p:spPr>
      </p:pic>
      <p:pic>
        <p:nvPicPr>
          <p:cNvPr id="17" name="Bildobjekt 17" descr="En bild som visar ritning&#10;&#10;Beskrivning genererad med mycket hög exakthet">
            <a:extLst>
              <a:ext uri="{FF2B5EF4-FFF2-40B4-BE49-F238E27FC236}">
                <a16:creationId xmlns:a16="http://schemas.microsoft.com/office/drawing/2014/main" id="{8C64B717-77BF-44FD-9811-5FA6281C2F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989" y="2938272"/>
            <a:ext cx="1292578" cy="483822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19" name="Bildobjekt 23" descr="En bild som visar ritning&#10;&#10;Beskrivning genererad med mycket hög exakthet">
            <a:extLst>
              <a:ext uri="{FF2B5EF4-FFF2-40B4-BE49-F238E27FC236}">
                <a16:creationId xmlns:a16="http://schemas.microsoft.com/office/drawing/2014/main" id="{35ED9B2C-3B95-47AC-A601-7BE5728312E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456" y="5700742"/>
            <a:ext cx="1719725" cy="545412"/>
          </a:xfrm>
          <a:prstGeom prst="rect">
            <a:avLst/>
          </a:prstGeom>
        </p:spPr>
      </p:pic>
      <p:pic>
        <p:nvPicPr>
          <p:cNvPr id="20" name="Bildobjekt 27" descr="En bild som visar ritning&#10;&#10;Beskrivning genererad med mycket hög exakthet">
            <a:extLst>
              <a:ext uri="{FF2B5EF4-FFF2-40B4-BE49-F238E27FC236}">
                <a16:creationId xmlns:a16="http://schemas.microsoft.com/office/drawing/2014/main" id="{F122B3BE-653C-43D9-9CE6-E1F10CF1461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70" y="3886276"/>
            <a:ext cx="2700823" cy="400343"/>
          </a:xfrm>
          <a:prstGeom prst="rect">
            <a:avLst/>
          </a:prstGeom>
        </p:spPr>
      </p:pic>
      <p:pic>
        <p:nvPicPr>
          <p:cNvPr id="22" name="Bildobjekt 33" descr="En bild som visar ritning&#10;&#10;Beskrivning genererad med mycket hög exakthet">
            <a:extLst>
              <a:ext uri="{FF2B5EF4-FFF2-40B4-BE49-F238E27FC236}">
                <a16:creationId xmlns:a16="http://schemas.microsoft.com/office/drawing/2014/main" id="{36A29658-D773-471E-BDD8-1799D574680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93" y="4973950"/>
            <a:ext cx="1853154" cy="24828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Bildobjekt 35" descr="En bild som visar bord&#10;&#10;Beskrivning genererad med mycket hög exakthet">
            <a:extLst>
              <a:ext uri="{FF2B5EF4-FFF2-40B4-BE49-F238E27FC236}">
                <a16:creationId xmlns:a16="http://schemas.microsoft.com/office/drawing/2014/main" id="{A2031889-E531-4427-B783-B63562296C2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70" y="4562249"/>
            <a:ext cx="1731311" cy="832070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24" name="Bildobjekt 37">
            <a:extLst>
              <a:ext uri="{FF2B5EF4-FFF2-40B4-BE49-F238E27FC236}">
                <a16:creationId xmlns:a16="http://schemas.microsoft.com/office/drawing/2014/main" id="{48FDB73E-33D6-457D-A42E-786A035B0D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614" y="4898571"/>
            <a:ext cx="1681948" cy="436536"/>
          </a:xfrm>
          <a:prstGeom prst="rect">
            <a:avLst/>
          </a:prstGeom>
        </p:spPr>
      </p:pic>
      <p:pic>
        <p:nvPicPr>
          <p:cNvPr id="25" name="Bildobjekt 8" descr="En bild som visar ritning&#10;&#10;Beskrivning genererad med mycket hög exakthet">
            <a:extLst>
              <a:ext uri="{FF2B5EF4-FFF2-40B4-BE49-F238E27FC236}">
                <a16:creationId xmlns:a16="http://schemas.microsoft.com/office/drawing/2014/main" id="{5759B824-B82B-478D-A649-58300606725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25" y="2938272"/>
            <a:ext cx="1877854" cy="428151"/>
          </a:xfrm>
          <a:prstGeom prst="rect">
            <a:avLst/>
          </a:prstGeom>
        </p:spPr>
      </p:pic>
      <p:pic>
        <p:nvPicPr>
          <p:cNvPr id="26" name="Bildobjekt 25" descr="En bild som visar ritning&#10;&#10;Automatiskt genererad beskrivning">
            <a:extLst>
              <a:ext uri="{FF2B5EF4-FFF2-40B4-BE49-F238E27FC236}">
                <a16:creationId xmlns:a16="http://schemas.microsoft.com/office/drawing/2014/main" id="{5288C4FB-B440-4A03-AC9F-5CDE65F1AD0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397" y="5708920"/>
            <a:ext cx="485126" cy="622750"/>
          </a:xfrm>
          <a:prstGeom prst="rect">
            <a:avLst/>
          </a:prstGeom>
        </p:spPr>
      </p:pic>
      <p:pic>
        <p:nvPicPr>
          <p:cNvPr id="29" name="Bildobjekt 28" descr="En bild som visar bord&#10;&#10;Automatiskt genererad beskrivning">
            <a:extLst>
              <a:ext uri="{FF2B5EF4-FFF2-40B4-BE49-F238E27FC236}">
                <a16:creationId xmlns:a16="http://schemas.microsoft.com/office/drawing/2014/main" id="{7927EC6B-0473-4339-B6E7-E44D90E2FF4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307" y="1797699"/>
            <a:ext cx="1250533" cy="69381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2CEE74B-A589-43B4-89DF-EBB092A9F8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72609" y="3908838"/>
            <a:ext cx="2622114" cy="55396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70125B5-3A4D-4A15-8E13-15255D38EB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5039" y="3964824"/>
            <a:ext cx="2493337" cy="47248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E280497-9A29-49E4-B566-2DA38EFA07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5484" y="5660618"/>
            <a:ext cx="1828872" cy="67653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D0C0260-F8F8-4536-8B5C-68A79FA05C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2060" y="1797699"/>
            <a:ext cx="2505971" cy="640112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16E3C236-6D2E-40EE-B5DA-3BAC8FAD62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81128" y="1934906"/>
            <a:ext cx="2505971" cy="556610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436E0F95-DDD1-479D-A6D2-573EAF161A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5" y="1732620"/>
            <a:ext cx="848609" cy="7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297</Words>
  <Application>Microsoft Office PowerPoint</Application>
  <PresentationFormat>Bredbild</PresentationFormat>
  <Paragraphs>54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Gotham Bold Regular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Heather Main</dc:creator>
  <cp:lastModifiedBy>Jukka Lausmaa</cp:lastModifiedBy>
  <cp:revision>66</cp:revision>
  <dcterms:created xsi:type="dcterms:W3CDTF">2020-09-01T07:18:36Z</dcterms:created>
  <dcterms:modified xsi:type="dcterms:W3CDTF">2021-02-12T10:33:07Z</dcterms:modified>
</cp:coreProperties>
</file>