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3" r:id="rId2"/>
    <p:sldId id="2665" r:id="rId3"/>
    <p:sldId id="2671" r:id="rId4"/>
    <p:sldId id="2670" r:id="rId5"/>
    <p:sldId id="271" r:id="rId6"/>
    <p:sldId id="270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kka Lausmaa" initials="JL" lastIdx="14" clrIdx="0">
    <p:extLst>
      <p:ext uri="{19B8F6BF-5375-455C-9EA6-DF929625EA0E}">
        <p15:presenceInfo xmlns:p15="http://schemas.microsoft.com/office/powerpoint/2012/main" userId="S::jukka.lausmaa@ri.se::623551fb-39aa-4514-a123-c702aba99e76" providerId="AD"/>
      </p:ext>
    </p:extLst>
  </p:cmAuthor>
  <p:cmAuthor id="2" name="Paul Kingham" initials="PK" lastIdx="1" clrIdx="1">
    <p:extLst>
      <p:ext uri="{19B8F6BF-5375-455C-9EA6-DF929625EA0E}">
        <p15:presenceInfo xmlns:p15="http://schemas.microsoft.com/office/powerpoint/2012/main" userId="S-1-5-21-372181604-167083155-88068669-1166" providerId="AD"/>
      </p:ext>
    </p:extLst>
  </p:cmAuthor>
  <p:cmAuthor id="3" name="Heather Main" initials="HM" lastIdx="3" clrIdx="2">
    <p:extLst>
      <p:ext uri="{19B8F6BF-5375-455C-9EA6-DF929625EA0E}">
        <p15:presenceInfo xmlns:p15="http://schemas.microsoft.com/office/powerpoint/2012/main" userId="S::heather.main@sll.se::74e13e30-1f6f-4b11-88e5-b0b34a75b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7DA"/>
    <a:srgbClr val="B3C6E7"/>
    <a:srgbClr val="10A0C9"/>
    <a:srgbClr val="79C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857" autoAdjust="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65BFB-AB24-4877-AC46-3E28A64FA21A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72AF-2414-4367-9461-B8472D98CE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472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 är ett centrum för utveckling en ny typ av läkemedel, så kallade ATMP.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B72AF-2414-4367-9461-B8472D98CED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690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ATMPs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a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22DAD-4665-5245-8388-F7A97088A4EC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859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ATMPs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a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B72AF-2414-4367-9461-B8472D98CED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25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ATMPs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22DAD-4665-5245-8388-F7A97088A4EC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770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ATMPs</a:t>
            </a:r>
            <a:r>
              <a:rPr lang="sv-SE" dirty="0"/>
              <a:t> from a </a:t>
            </a:r>
            <a:r>
              <a:rPr lang="sv-SE" dirty="0" err="1"/>
              <a:t>technology</a:t>
            </a:r>
            <a:r>
              <a:rPr lang="sv-SE" dirty="0"/>
              <a:t> </a:t>
            </a:r>
            <a:r>
              <a:rPr lang="sv-SE" dirty="0" err="1"/>
              <a:t>perspective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B72AF-2414-4367-9461-B8472D98CED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0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ATMPs</a:t>
            </a:r>
            <a:r>
              <a:rPr lang="sv-SE" dirty="0"/>
              <a:t> from a </a:t>
            </a:r>
            <a:r>
              <a:rPr lang="sv-SE" dirty="0" err="1"/>
              <a:t>regulatory</a:t>
            </a:r>
            <a:r>
              <a:rPr lang="sv-SE" dirty="0"/>
              <a:t> </a:t>
            </a:r>
            <a:r>
              <a:rPr lang="sv-SE" dirty="0" err="1"/>
              <a:t>perspective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B72AF-2414-4367-9461-B8472D98CED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89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86DC15-CD23-415B-9545-8CA655364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2B6C83-7D68-499E-B68A-FC704870E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263F7C-D497-4F77-8EC7-1575D5E3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377792-CBF3-4C35-88D2-8F43F64A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F6B132-9208-401B-9F2D-5E7B5E3D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13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DAFC13-162E-4771-9710-D89EB024C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72BBD2-471C-4BA4-99F2-680BE1DBB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4EE163-4594-463B-9E10-3E5FDA55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090419-B942-407C-9510-9484486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BEF9D3-1634-47BD-AB48-9145DC24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611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F367B2F-D6AA-4A3A-BF0D-53C99C344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686128F-4DEF-4608-8E6D-96353A092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781990-015C-45CB-8D3B-5903967A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DEAA7E-E31C-4214-9219-919AE485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F5BD0A-9A6C-4247-95DF-63DC347D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324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F106A1-A1C4-4D3E-9FD4-FB7281AF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901F88-D0DC-429D-86B3-24CC8E076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32EEEB-F3DE-4E44-9BAA-CCA70251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6B021ED-A318-4FA4-A1BC-C316D316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90B649-D34D-49CE-9FE8-8DB5276C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35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3041AB-3E8F-4946-8A77-1D1D10ED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70DE00-86D2-4D23-83D0-F26A9D433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656114-7497-4CE7-A9AA-E26D4A44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59D7C8-7D17-4810-A0E1-6D069EDB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E2E74C-5299-423A-880B-FDF6B3A7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89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962205-93E6-4051-B1B9-4E0DB9A58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5F6FE0-89B2-4E71-B420-6FF710D82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64D67CB-94C9-48DA-A5E9-47B901F4D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A6DDAF2-7DD0-4E57-AF78-BB23917B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9489DBC-D2C3-4FC9-8EB6-1AAE743C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5B14A2E-8B3D-4EBC-AC53-76262C23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4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563767-9E06-4999-AD26-23EEB0626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2F8ADC-9FFE-4F54-8C8C-5AED59290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8F68DA-7009-4F51-A4E6-DAD71937F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AA0F388-8647-47CB-8122-DABD97CFC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5FAF614-2A6E-4D4D-8775-5E136BB48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31AAA4F-AFE6-441A-BBA4-68D8BC9F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F7F5307-4B8F-40CF-A76E-3C40716A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117BBC-FE18-4E0F-812A-2BA930D1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887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B047E4-18A7-4B6E-9122-75F3EF9D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D36790E-FA2F-4817-9354-B70E1D7D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A329378-4102-47AC-81C2-8FEF01CA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F63DD-6E2F-44E4-9AD6-C51567DB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A1F3EFD-7D40-43D4-A22F-23035585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4A042E4-37DB-4745-9BC5-25E73DA2E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0F7FD0B-D58C-4027-982A-813DA30A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31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9F1BBB-5293-43A6-A085-39125D71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4EB419-DD3A-4733-8B55-4B63EF886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428795-D982-46FC-AB15-86F408C46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3E0233-5265-4932-8123-A17DC005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7FD4B85-F15E-4B2A-BCAE-68366D2B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2B6BABC-8FB2-4145-BAFD-2922A05E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27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7ABCC8-E33B-4081-BC16-09DEA1BD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3527BB9-BEFA-4A81-BCC3-FAAD7A34E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C64A39-AEED-4AA0-9556-D0338E1BB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7E036A-1812-47E2-A5F1-4EA74BD7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3EB6-098A-420D-9AA7-BFDE6805CDA9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E1B5650-12E5-446B-B5C3-66F0A0A88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4641F6A-F601-48DF-8203-C92A767B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94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726C499-FCB9-4BF0-9D52-9B87A11E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9832B1-D4D5-43E8-B574-A1A7B6593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36E33C-66B8-45DC-98D5-6C5A785C1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F3EB6-098A-420D-9AA7-BFDE6805CDA9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43B0B7-9E0D-496F-B0BF-6C1C429EE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611A39-5809-4EAD-814A-00ECD5BAA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F8CC0-987B-445B-BE72-B2F92B1EF5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62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termisbpc/termis-pap-session-3-regulation-of-advanced-therapeutic-medicinal-products-atmps-in-europe-fd7f883a9c8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t.catapult.org.uk/sites/default/files/publication/DanRabbie_Taking%20Advanced%20Therapy%20Medicinal%20Products%20(ATMPs)%20to%20Market_29Jun18.pdf" TargetMode="External"/><Relationship Id="rId4" Type="http://schemas.openxmlformats.org/officeDocument/2006/relationships/hyperlink" Target="https://slideplayer.com/slide/628734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vaxkaka, nära&#10;&#10;Automatiskt genererad beskrivning">
            <a:extLst>
              <a:ext uri="{FF2B5EF4-FFF2-40B4-BE49-F238E27FC236}">
                <a16:creationId xmlns:a16="http://schemas.microsoft.com/office/drawing/2014/main" id="{6ED0C319-BF02-4167-BC0C-2A1C3C13E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6" b="6"/>
          <a:stretch/>
        </p:blipFill>
        <p:spPr>
          <a:xfrm>
            <a:off x="20" y="0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B409CC0-01B1-48B6-933D-A0570691ED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8" r="5" b="5"/>
          <a:stretch/>
        </p:blipFill>
        <p:spPr>
          <a:xfrm>
            <a:off x="4675555" y="0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C4A0AAA-48EA-4A29-AD02-5EF4CD1E98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0" r="-3" b="-3"/>
          <a:stretch/>
        </p:blipFill>
        <p:spPr>
          <a:xfrm>
            <a:off x="7381892" y="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Bildobjekt 4" descr="En bild som visar bubbla&#10;&#10;Automatiskt genererad beskrivning">
            <a:extLst>
              <a:ext uri="{FF2B5EF4-FFF2-40B4-BE49-F238E27FC236}">
                <a16:creationId xmlns:a16="http://schemas.microsoft.com/office/drawing/2014/main" id="{BF1F73F4-EF08-45C8-AC70-F2C1AC964C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0" r="16621" b="-1"/>
          <a:stretch/>
        </p:blipFill>
        <p:spPr>
          <a:xfrm>
            <a:off x="20" y="2658276"/>
            <a:ext cx="3770704" cy="4199724"/>
          </a:xfrm>
          <a:custGeom>
            <a:avLst/>
            <a:gdLst/>
            <a:ahLst/>
            <a:cxnLst/>
            <a:rect l="l" t="t" r="r" b="b"/>
            <a:pathLst>
              <a:path w="3770724" h="4199724">
                <a:moveTo>
                  <a:pt x="0" y="0"/>
                </a:moveTo>
                <a:lnTo>
                  <a:pt x="3770724" y="0"/>
                </a:lnTo>
                <a:lnTo>
                  <a:pt x="1824067" y="4199724"/>
                </a:lnTo>
                <a:lnTo>
                  <a:pt x="0" y="4199724"/>
                </a:lnTo>
                <a:close/>
              </a:path>
            </a:pathLst>
          </a:cu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BC804D90-0315-444B-8C7A-6A2081B846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2" r="1" b="7195"/>
          <a:stretch/>
        </p:blipFill>
        <p:spPr>
          <a:xfrm>
            <a:off x="2013796" y="2661900"/>
            <a:ext cx="5108726" cy="4197911"/>
          </a:xfrm>
          <a:custGeom>
            <a:avLst/>
            <a:gdLst/>
            <a:ahLst/>
            <a:cxnLst/>
            <a:rect l="l" t="t" r="r" b="b"/>
            <a:pathLst>
              <a:path w="5108726" h="4197911">
                <a:moveTo>
                  <a:pt x="1945141" y="0"/>
                </a:moveTo>
                <a:lnTo>
                  <a:pt x="5108726" y="0"/>
                </a:lnTo>
                <a:lnTo>
                  <a:pt x="3163585" y="4197911"/>
                </a:lnTo>
                <a:lnTo>
                  <a:pt x="3157362" y="4197911"/>
                </a:lnTo>
                <a:lnTo>
                  <a:pt x="1967571" y="4197911"/>
                </a:lnTo>
                <a:lnTo>
                  <a:pt x="31752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25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635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0DF3373-38FD-420A-ACDD-73C929DEEEE4}"/>
              </a:ext>
            </a:extLst>
          </p:cNvPr>
          <p:cNvSpPr/>
          <p:nvPr/>
        </p:nvSpPr>
        <p:spPr>
          <a:xfrm>
            <a:off x="7284378" y="2658276"/>
            <a:ext cx="4907602" cy="4199724"/>
          </a:xfrm>
          <a:prstGeom prst="rect">
            <a:avLst/>
          </a:prstGeom>
          <a:solidFill>
            <a:srgbClr val="10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ätvinklig triangel 9">
            <a:extLst>
              <a:ext uri="{FF2B5EF4-FFF2-40B4-BE49-F238E27FC236}">
                <a16:creationId xmlns:a16="http://schemas.microsoft.com/office/drawing/2014/main" id="{7CF7CB7A-D4D7-4A43-B6CE-001921631D76}"/>
              </a:ext>
            </a:extLst>
          </p:cNvPr>
          <p:cNvSpPr/>
          <p:nvPr/>
        </p:nvSpPr>
        <p:spPr>
          <a:xfrm flipH="1">
            <a:off x="5353050" y="2658276"/>
            <a:ext cx="1931328" cy="4199724"/>
          </a:xfrm>
          <a:prstGeom prst="rtTriangle">
            <a:avLst/>
          </a:prstGeom>
          <a:solidFill>
            <a:srgbClr val="10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E9FF4B-1229-4262-82A6-7A1A5E116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2572" y="4451944"/>
            <a:ext cx="4997354" cy="1599789"/>
          </a:xfrm>
        </p:spPr>
        <p:txBody>
          <a:bodyPr anchor="t">
            <a:normAutofit/>
          </a:bodyPr>
          <a:lstStyle/>
          <a:p>
            <a:pPr algn="r"/>
            <a:r>
              <a:rPr lang="sv-SE" sz="4700" b="1" dirty="0" err="1">
                <a:solidFill>
                  <a:srgbClr val="FFFFFF"/>
                </a:solidFill>
                <a:latin typeface="Gotham Bold Regular" panose="02000603030000020004"/>
              </a:rPr>
              <a:t>What</a:t>
            </a:r>
            <a:r>
              <a:rPr lang="sv-SE" sz="4700" b="1" dirty="0">
                <a:solidFill>
                  <a:srgbClr val="FFFFFF"/>
                </a:solidFill>
                <a:latin typeface="Gotham Bold Regular" panose="02000603030000020004"/>
              </a:rPr>
              <a:t> </a:t>
            </a:r>
            <a:r>
              <a:rPr lang="sv-SE" sz="4700" b="1" dirty="0" err="1">
                <a:solidFill>
                  <a:srgbClr val="FFFFFF"/>
                </a:solidFill>
                <a:latin typeface="Gotham Bold Regular" panose="02000603030000020004"/>
              </a:rPr>
              <a:t>are</a:t>
            </a:r>
            <a:r>
              <a:rPr lang="sv-SE" sz="4700" b="1" dirty="0">
                <a:solidFill>
                  <a:srgbClr val="FFFFFF"/>
                </a:solidFill>
                <a:latin typeface="Gotham Bold Regular" panose="02000603030000020004"/>
              </a:rPr>
              <a:t> </a:t>
            </a:r>
            <a:r>
              <a:rPr lang="sv-SE" sz="4700" b="1" dirty="0" err="1">
                <a:solidFill>
                  <a:srgbClr val="FFFFFF"/>
                </a:solidFill>
                <a:latin typeface="Gotham Bold Regular" panose="02000603030000020004"/>
              </a:rPr>
              <a:t>ATMPs</a:t>
            </a:r>
            <a:r>
              <a:rPr lang="sv-SE" sz="4700" b="1" dirty="0">
                <a:solidFill>
                  <a:srgbClr val="FFFFFF"/>
                </a:solidFill>
                <a:latin typeface="Gotham Bold Regular" panose="02000603030000020004"/>
              </a:rPr>
              <a:t>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0551BAC-2FFA-4B66-B1BB-DC6DB52FE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2522" y="3225003"/>
            <a:ext cx="5007099" cy="826661"/>
          </a:xfrm>
        </p:spPr>
        <p:txBody>
          <a:bodyPr anchor="b">
            <a:noAutofit/>
          </a:bodyPr>
          <a:lstStyle/>
          <a:p>
            <a:pPr algn="r"/>
            <a:r>
              <a:rPr lang="sv-SE" sz="1800" dirty="0">
                <a:solidFill>
                  <a:srgbClr val="FFFFFF"/>
                </a:solidFill>
                <a:latin typeface="Gotham Bold Regular" panose="02000603030000020004"/>
              </a:rPr>
              <a:t>New generation </a:t>
            </a:r>
            <a:r>
              <a:rPr lang="sv-SE" sz="1800" dirty="0" err="1">
                <a:solidFill>
                  <a:srgbClr val="FFFFFF"/>
                </a:solidFill>
                <a:latin typeface="Gotham Bold Regular" panose="02000603030000020004"/>
              </a:rPr>
              <a:t>pharmaceuticals</a:t>
            </a:r>
            <a:r>
              <a:rPr lang="sv-SE" sz="1800" dirty="0">
                <a:solidFill>
                  <a:srgbClr val="FFFFFF"/>
                </a:solidFill>
                <a:latin typeface="Gotham Bold Regular" panose="02000603030000020004"/>
              </a:rPr>
              <a:t> </a:t>
            </a:r>
            <a:r>
              <a:rPr lang="sv-SE" sz="1800" dirty="0" err="1">
                <a:solidFill>
                  <a:srgbClr val="FFFFFF"/>
                </a:solidFill>
                <a:latin typeface="Gotham Bold Regular" panose="02000603030000020004"/>
              </a:rPr>
              <a:t>based</a:t>
            </a:r>
            <a:r>
              <a:rPr lang="sv-SE" sz="1800" dirty="0">
                <a:solidFill>
                  <a:srgbClr val="FFFFFF"/>
                </a:solidFill>
                <a:latin typeface="Gotham Bold Regular" panose="02000603030000020004"/>
              </a:rPr>
              <a:t> on cells, gene </a:t>
            </a:r>
            <a:r>
              <a:rPr lang="sv-SE" sz="1800" dirty="0" err="1">
                <a:solidFill>
                  <a:srgbClr val="FFFFFF"/>
                </a:solidFill>
                <a:latin typeface="Gotham Bold Regular" panose="02000603030000020004"/>
              </a:rPr>
              <a:t>therapy</a:t>
            </a:r>
            <a:r>
              <a:rPr lang="sv-SE" sz="1800" dirty="0">
                <a:solidFill>
                  <a:srgbClr val="FFFFFF"/>
                </a:solidFill>
                <a:latin typeface="Gotham Bold Regular" panose="02000603030000020004"/>
              </a:rPr>
              <a:t> or </a:t>
            </a:r>
            <a:r>
              <a:rPr lang="sv-SE" sz="1800" dirty="0" err="1">
                <a:solidFill>
                  <a:srgbClr val="FFFFFF"/>
                </a:solidFill>
                <a:latin typeface="Gotham Bold Regular" panose="02000603030000020004"/>
              </a:rPr>
              <a:t>tissue</a:t>
            </a:r>
            <a:r>
              <a:rPr lang="sv-SE" sz="1800" dirty="0">
                <a:solidFill>
                  <a:srgbClr val="FFFFFF"/>
                </a:solidFill>
                <a:latin typeface="Gotham Bold Regular" panose="02000603030000020004"/>
              </a:rPr>
              <a:t> </a:t>
            </a:r>
            <a:r>
              <a:rPr lang="sv-SE" sz="1800" dirty="0" err="1">
                <a:solidFill>
                  <a:srgbClr val="FFFFFF"/>
                </a:solidFill>
                <a:latin typeface="Gotham Bold Regular" panose="02000603030000020004"/>
              </a:rPr>
              <a:t>replacement</a:t>
            </a:r>
            <a:endParaRPr lang="sv-SE" sz="1800" dirty="0">
              <a:solidFill>
                <a:srgbClr val="FFFFFF"/>
              </a:solidFill>
              <a:latin typeface="Gotham Bold Regular" panose="02000603030000020004"/>
            </a:endParaRPr>
          </a:p>
          <a:p>
            <a:pPr algn="r"/>
            <a:endParaRPr lang="sv-SE" sz="1800" dirty="0">
              <a:solidFill>
                <a:srgbClr val="FFFFFF"/>
              </a:solidFill>
              <a:latin typeface="Gotham Bold Regular" panose="02000603030000020004"/>
            </a:endParaRPr>
          </a:p>
        </p:txBody>
      </p:sp>
      <p:pic>
        <p:nvPicPr>
          <p:cNvPr id="9" name="Bildobjekt 8" descr="En bild som visar nära&#10;&#10;Automatiskt genererad beskrivning">
            <a:extLst>
              <a:ext uri="{FF2B5EF4-FFF2-40B4-BE49-F238E27FC236}">
                <a16:creationId xmlns:a16="http://schemas.microsoft.com/office/drawing/2014/main" id="{98E0E255-BADE-4D27-BFFF-6E29131699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r="6535" b="-2"/>
          <a:stretch/>
        </p:blipFill>
        <p:spPr>
          <a:xfrm>
            <a:off x="2261984" y="0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12" name="textruta 10">
            <a:extLst>
              <a:ext uri="{FF2B5EF4-FFF2-40B4-BE49-F238E27FC236}">
                <a16:creationId xmlns:a16="http://schemas.microsoft.com/office/drawing/2014/main" id="{3EEE8B65-26E3-0F44-8FEF-95B8DF96FF3B}"/>
              </a:ext>
            </a:extLst>
          </p:cNvPr>
          <p:cNvSpPr txBox="1"/>
          <p:nvPr/>
        </p:nvSpPr>
        <p:spPr>
          <a:xfrm>
            <a:off x="8772525" y="6326636"/>
            <a:ext cx="52192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>
                <a:solidFill>
                  <a:schemeClr val="bg1"/>
                </a:solidFill>
                <a:latin typeface="Gotham Bold Regular" panose="02000603030000020004"/>
              </a:rPr>
              <a:t>www.atmpsweden.se</a:t>
            </a:r>
          </a:p>
          <a:p>
            <a:endParaRPr lang="sv-SE" sz="2600" dirty="0">
              <a:solidFill>
                <a:schemeClr val="bg1"/>
              </a:solidFill>
              <a:latin typeface="Gotham Bold Regular" panose="02000603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39323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6C70C40-A37B-4AC0-9CD1-BCFC0CB2D5ED}"/>
              </a:ext>
            </a:extLst>
          </p:cNvPr>
          <p:cNvSpPr/>
          <p:nvPr/>
        </p:nvSpPr>
        <p:spPr>
          <a:xfrm>
            <a:off x="1" y="2842891"/>
            <a:ext cx="12191999" cy="4015108"/>
          </a:xfrm>
          <a:prstGeom prst="rect">
            <a:avLst/>
          </a:prstGeom>
          <a:solidFill>
            <a:srgbClr val="B3C6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EE25FBC-6AAA-44CE-870A-3271DBA4DCCD}"/>
              </a:ext>
            </a:extLst>
          </p:cNvPr>
          <p:cNvSpPr/>
          <p:nvPr/>
        </p:nvSpPr>
        <p:spPr>
          <a:xfrm>
            <a:off x="192511" y="3429000"/>
            <a:ext cx="11704962" cy="3428999"/>
          </a:xfrm>
          <a:prstGeom prst="rect">
            <a:avLst/>
          </a:prstGeom>
          <a:solidFill>
            <a:srgbClr val="8AA7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BF3B7A0-A5C2-41DB-A257-766AFBFDFA5D}"/>
              </a:ext>
            </a:extLst>
          </p:cNvPr>
          <p:cNvSpPr/>
          <p:nvPr/>
        </p:nvSpPr>
        <p:spPr>
          <a:xfrm>
            <a:off x="375643" y="4029856"/>
            <a:ext cx="11341523" cy="264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FE8B87D-88F9-40DE-A79F-2C118F3C3665}"/>
              </a:ext>
            </a:extLst>
          </p:cNvPr>
          <p:cNvSpPr/>
          <p:nvPr/>
        </p:nvSpPr>
        <p:spPr>
          <a:xfrm>
            <a:off x="0" y="436069"/>
            <a:ext cx="8742065" cy="801471"/>
          </a:xfrm>
          <a:prstGeom prst="rect">
            <a:avLst/>
          </a:prstGeom>
          <a:solidFill>
            <a:srgbClr val="089D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1EB4191-0CE8-A448-899A-9C6A4FC6AB16}"/>
              </a:ext>
            </a:extLst>
          </p:cNvPr>
          <p:cNvSpPr txBox="1"/>
          <p:nvPr/>
        </p:nvSpPr>
        <p:spPr>
          <a:xfrm>
            <a:off x="201303" y="482860"/>
            <a:ext cx="8597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err="1">
                <a:solidFill>
                  <a:schemeClr val="bg1"/>
                </a:solidFill>
                <a:latin typeface="Gotham Bold Regular" panose="02000603030000020004" pitchFamily="2" charset="77"/>
              </a:rPr>
              <a:t>What</a:t>
            </a:r>
            <a:r>
              <a:rPr lang="sv-SE" sz="40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 </a:t>
            </a:r>
            <a:r>
              <a:rPr lang="sv-SE" sz="4000" b="1" dirty="0" err="1">
                <a:solidFill>
                  <a:schemeClr val="bg1"/>
                </a:solidFill>
                <a:latin typeface="Gotham Bold Regular" panose="02000603030000020004" pitchFamily="2" charset="77"/>
              </a:rPr>
              <a:t>are</a:t>
            </a:r>
            <a:r>
              <a:rPr lang="sv-SE" sz="40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 </a:t>
            </a:r>
            <a:r>
              <a:rPr lang="sv-SE" sz="4000" b="1" dirty="0" err="1">
                <a:solidFill>
                  <a:schemeClr val="bg1"/>
                </a:solidFill>
                <a:latin typeface="Gotham Bold Regular" panose="02000603030000020004" pitchFamily="2" charset="77"/>
              </a:rPr>
              <a:t>ATMPs</a:t>
            </a:r>
            <a:r>
              <a:rPr lang="sv-SE" sz="40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? 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B6AA6508-181D-4A74-8D84-8063B2CAB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983" y="353918"/>
            <a:ext cx="3313589" cy="96577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979BEA6-2D07-4742-9FE4-1AFC26657334}"/>
              </a:ext>
            </a:extLst>
          </p:cNvPr>
          <p:cNvSpPr txBox="1"/>
          <p:nvPr/>
        </p:nvSpPr>
        <p:spPr>
          <a:xfrm>
            <a:off x="201301" y="1479102"/>
            <a:ext cx="11323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0070C0"/>
                </a:solidFill>
                <a:latin typeface="Gotham Medium Regular" panose="02000603030000020004" pitchFamily="2" charset="77"/>
              </a:rPr>
              <a:t>New generation </a:t>
            </a:r>
            <a:r>
              <a:rPr lang="sv-SE" sz="2400" dirty="0" err="1">
                <a:solidFill>
                  <a:srgbClr val="0070C0"/>
                </a:solidFill>
                <a:latin typeface="Gotham Medium Regular" panose="02000603030000020004" pitchFamily="2" charset="77"/>
              </a:rPr>
              <a:t>pharmaceuticals</a:t>
            </a:r>
            <a:r>
              <a:rPr lang="sv-SE" sz="2400" dirty="0">
                <a:solidFill>
                  <a:srgbClr val="0070C0"/>
                </a:solidFill>
                <a:latin typeface="Gotham Medium Regular" panose="02000603030000020004" pitchFamily="2" charset="77"/>
              </a:rPr>
              <a:t> </a:t>
            </a:r>
            <a:r>
              <a:rPr lang="sv-SE" sz="2400" dirty="0" err="1">
                <a:solidFill>
                  <a:srgbClr val="0070C0"/>
                </a:solidFill>
                <a:latin typeface="Gotham Medium Regular" panose="02000603030000020004" pitchFamily="2" charset="77"/>
              </a:rPr>
              <a:t>based</a:t>
            </a:r>
            <a:r>
              <a:rPr lang="sv-SE" sz="2400" dirty="0">
                <a:solidFill>
                  <a:srgbClr val="0070C0"/>
                </a:solidFill>
                <a:latin typeface="Gotham Medium Regular" panose="02000603030000020004" pitchFamily="2" charset="77"/>
              </a:rPr>
              <a:t> on cells, gene </a:t>
            </a:r>
            <a:r>
              <a:rPr lang="sv-SE" sz="2400" dirty="0" err="1">
                <a:solidFill>
                  <a:srgbClr val="0070C0"/>
                </a:solidFill>
                <a:latin typeface="Gotham Medium Regular" panose="02000603030000020004" pitchFamily="2" charset="77"/>
              </a:rPr>
              <a:t>therapy</a:t>
            </a:r>
            <a:r>
              <a:rPr lang="sv-SE" sz="2400" dirty="0">
                <a:solidFill>
                  <a:srgbClr val="0070C0"/>
                </a:solidFill>
                <a:latin typeface="Gotham Medium Regular" panose="02000603030000020004" pitchFamily="2" charset="77"/>
              </a:rPr>
              <a:t> or </a:t>
            </a:r>
            <a:r>
              <a:rPr lang="sv-SE" sz="2400" dirty="0" err="1">
                <a:solidFill>
                  <a:srgbClr val="0070C0"/>
                </a:solidFill>
                <a:latin typeface="Gotham Medium Regular" panose="02000603030000020004" pitchFamily="2" charset="77"/>
              </a:rPr>
              <a:t>tissue</a:t>
            </a:r>
            <a:r>
              <a:rPr lang="sv-SE" sz="2400" dirty="0">
                <a:solidFill>
                  <a:srgbClr val="0070C0"/>
                </a:solidFill>
                <a:latin typeface="Gotham Medium Regular" panose="02000603030000020004" pitchFamily="2" charset="77"/>
              </a:rPr>
              <a:t> </a:t>
            </a:r>
            <a:r>
              <a:rPr lang="sv-SE" sz="2400" dirty="0" err="1">
                <a:solidFill>
                  <a:srgbClr val="0070C0"/>
                </a:solidFill>
                <a:latin typeface="Gotham Medium Regular" panose="02000603030000020004" pitchFamily="2" charset="77"/>
              </a:rPr>
              <a:t>replacement</a:t>
            </a:r>
            <a:endParaRPr lang="sv-SE" sz="2400" dirty="0">
              <a:solidFill>
                <a:srgbClr val="0070C0"/>
              </a:solidFill>
              <a:latin typeface="Gotham Medium Regular" panose="02000603030000020004" pitchFamily="2" charset="77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1608923-AF26-4291-9041-30A236FEE0E1}"/>
              </a:ext>
            </a:extLst>
          </p:cNvPr>
          <p:cNvSpPr txBox="1"/>
          <p:nvPr/>
        </p:nvSpPr>
        <p:spPr>
          <a:xfrm>
            <a:off x="103240" y="2966179"/>
            <a:ext cx="445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Pharmaceuticals</a:t>
            </a:r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26157E1-C40D-4F8B-84CE-3C563289557D}"/>
              </a:ext>
            </a:extLst>
          </p:cNvPr>
          <p:cNvSpPr txBox="1"/>
          <p:nvPr/>
        </p:nvSpPr>
        <p:spPr>
          <a:xfrm>
            <a:off x="285893" y="3553444"/>
            <a:ext cx="3445657" cy="378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Biologics</a:t>
            </a:r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FB68A93-0F3A-4371-B54A-87B8F0CA1217}"/>
              </a:ext>
            </a:extLst>
          </p:cNvPr>
          <p:cNvSpPr txBox="1"/>
          <p:nvPr/>
        </p:nvSpPr>
        <p:spPr>
          <a:xfrm>
            <a:off x="398000" y="4179790"/>
            <a:ext cx="9339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 err="1">
                <a:solidFill>
                  <a:schemeClr val="bg1"/>
                </a:solidFill>
              </a:rPr>
              <a:t>Advanced</a:t>
            </a:r>
            <a:r>
              <a:rPr lang="sv-SE" sz="2600" b="1" dirty="0">
                <a:solidFill>
                  <a:schemeClr val="bg1"/>
                </a:solidFill>
              </a:rPr>
              <a:t> </a:t>
            </a:r>
            <a:r>
              <a:rPr lang="sv-SE" sz="2600" b="1" dirty="0" err="1">
                <a:solidFill>
                  <a:schemeClr val="bg1"/>
                </a:solidFill>
              </a:rPr>
              <a:t>Therapy</a:t>
            </a:r>
            <a:r>
              <a:rPr lang="sv-SE" sz="2600" b="1" dirty="0">
                <a:solidFill>
                  <a:schemeClr val="bg1"/>
                </a:solidFill>
              </a:rPr>
              <a:t> Medicinal Products (</a:t>
            </a:r>
            <a:r>
              <a:rPr lang="sv-SE" sz="2600" b="1" dirty="0" err="1">
                <a:solidFill>
                  <a:schemeClr val="bg1"/>
                </a:solidFill>
              </a:rPr>
              <a:t>first</a:t>
            </a:r>
            <a:r>
              <a:rPr lang="sv-SE" sz="2600" b="1" dirty="0">
                <a:solidFill>
                  <a:schemeClr val="bg1"/>
                </a:solidFill>
              </a:rPr>
              <a:t> EMA </a:t>
            </a:r>
            <a:r>
              <a:rPr lang="sv-SE" sz="2600" b="1" dirty="0" err="1">
                <a:solidFill>
                  <a:schemeClr val="bg1"/>
                </a:solidFill>
              </a:rPr>
              <a:t>approved</a:t>
            </a:r>
            <a:r>
              <a:rPr lang="sv-SE" sz="2600" b="1" dirty="0">
                <a:solidFill>
                  <a:schemeClr val="bg1"/>
                </a:solidFill>
              </a:rPr>
              <a:t> 2009)</a:t>
            </a:r>
          </a:p>
          <a:p>
            <a:r>
              <a:rPr lang="sv-SE" sz="2000" dirty="0">
                <a:solidFill>
                  <a:schemeClr val="bg1"/>
                </a:solidFill>
              </a:rPr>
              <a:t>Cell or gene </a:t>
            </a:r>
            <a:r>
              <a:rPr lang="sv-SE" sz="2000" dirty="0" err="1">
                <a:solidFill>
                  <a:schemeClr val="bg1"/>
                </a:solidFill>
              </a:rPr>
              <a:t>based</a:t>
            </a:r>
            <a:r>
              <a:rPr lang="sv-SE" sz="2000" dirty="0">
                <a:solidFill>
                  <a:schemeClr val="bg1"/>
                </a:solidFill>
              </a:rPr>
              <a:t> </a:t>
            </a:r>
            <a:r>
              <a:rPr lang="sv-SE" sz="2000" dirty="0" err="1">
                <a:solidFill>
                  <a:schemeClr val="bg1"/>
                </a:solidFill>
              </a:rPr>
              <a:t>pharmaceuticals</a:t>
            </a:r>
            <a:r>
              <a:rPr lang="sv-SE" sz="2000" dirty="0">
                <a:solidFill>
                  <a:schemeClr val="bg1"/>
                </a:solidFill>
              </a:rPr>
              <a:t> </a:t>
            </a:r>
          </a:p>
          <a:p>
            <a:r>
              <a:rPr lang="sv-SE" sz="2000" dirty="0">
                <a:solidFill>
                  <a:schemeClr val="bg1"/>
                </a:solidFill>
              </a:rPr>
              <a:t>Eg. CAR T, </a:t>
            </a:r>
            <a:r>
              <a:rPr lang="sv-SE" sz="2000" dirty="0" err="1">
                <a:solidFill>
                  <a:schemeClr val="bg1"/>
                </a:solidFill>
              </a:rPr>
              <a:t>Strimvelis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E921D0A-E121-4107-B3D9-31134301805B}"/>
              </a:ext>
            </a:extLst>
          </p:cNvPr>
          <p:cNvSpPr txBox="1"/>
          <p:nvPr/>
        </p:nvSpPr>
        <p:spPr>
          <a:xfrm>
            <a:off x="3551688" y="2893959"/>
            <a:ext cx="811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Synthetic </a:t>
            </a:r>
            <a:r>
              <a:rPr lang="sv-SE" dirty="0" err="1"/>
              <a:t>pharmaceuticals</a:t>
            </a:r>
            <a:r>
              <a:rPr lang="sv-SE" dirty="0"/>
              <a:t> eg. aspirin, </a:t>
            </a:r>
            <a:r>
              <a:rPr lang="sv-SE" dirty="0" err="1"/>
              <a:t>panadol</a:t>
            </a:r>
            <a:r>
              <a:rPr lang="sv-SE" dirty="0"/>
              <a:t>              </a:t>
            </a:r>
            <a:r>
              <a:rPr lang="sv-SE" b="1" dirty="0">
                <a:solidFill>
                  <a:schemeClr val="bg1"/>
                </a:solidFill>
              </a:rPr>
              <a:t>1869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FEE6B33F-3F9F-4418-9117-ACB1FE52312E}"/>
              </a:ext>
            </a:extLst>
          </p:cNvPr>
          <p:cNvSpPr txBox="1"/>
          <p:nvPr/>
        </p:nvSpPr>
        <p:spPr>
          <a:xfrm>
            <a:off x="201301" y="2130959"/>
            <a:ext cx="11540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600" dirty="0" err="1">
                <a:latin typeface="Gotham Bold Regular" panose="02000603030000020004"/>
              </a:rPr>
              <a:t>Novel</a:t>
            </a:r>
            <a:r>
              <a:rPr lang="sv-SE" sz="2600" dirty="0">
                <a:latin typeface="Gotham Bold Regular" panose="02000603030000020004"/>
              </a:rPr>
              <a:t> </a:t>
            </a:r>
            <a:r>
              <a:rPr lang="sv-SE" sz="2600" dirty="0" err="1">
                <a:latin typeface="Gotham Bold Regular" panose="02000603030000020004"/>
              </a:rPr>
              <a:t>technologies</a:t>
            </a:r>
            <a:r>
              <a:rPr lang="sv-SE" sz="2600" dirty="0">
                <a:latin typeface="Gotham Bold Regular" panose="02000603030000020004"/>
              </a:rPr>
              <a:t> </a:t>
            </a:r>
            <a:r>
              <a:rPr lang="sv-SE" sz="2600" dirty="0" err="1">
                <a:latin typeface="Gotham Bold Regular" panose="02000603030000020004"/>
              </a:rPr>
              <a:t>giving</a:t>
            </a:r>
            <a:r>
              <a:rPr lang="sv-SE" sz="2600" dirty="0">
                <a:latin typeface="Gotham Bold Regular" panose="02000603030000020004"/>
              </a:rPr>
              <a:t> new options for </a:t>
            </a:r>
            <a:r>
              <a:rPr lang="sv-SE" sz="2600" dirty="0" err="1">
                <a:latin typeface="Gotham Bold Regular" panose="02000603030000020004"/>
              </a:rPr>
              <a:t>disease</a:t>
            </a:r>
            <a:r>
              <a:rPr lang="sv-SE" sz="2600" dirty="0">
                <a:latin typeface="Gotham Bold Regular" panose="02000603030000020004"/>
              </a:rPr>
              <a:t> </a:t>
            </a:r>
            <a:r>
              <a:rPr lang="sv-SE" sz="2600" dirty="0" err="1">
                <a:latin typeface="Gotham Bold Regular" panose="02000603030000020004"/>
              </a:rPr>
              <a:t>treatments</a:t>
            </a:r>
            <a:endParaRPr lang="sv-SE" sz="2600" dirty="0">
              <a:latin typeface="Gotham Bold Regular" panose="02000603030000020004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145C9600-6ADA-481E-BA9E-A84E288B5495}"/>
              </a:ext>
            </a:extLst>
          </p:cNvPr>
          <p:cNvSpPr txBox="1"/>
          <p:nvPr/>
        </p:nvSpPr>
        <p:spPr>
          <a:xfrm>
            <a:off x="398000" y="5344387"/>
            <a:ext cx="113415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600" dirty="0" err="1">
                <a:solidFill>
                  <a:schemeClr val="bg1"/>
                </a:solidFill>
                <a:latin typeface="Gotham Bold Regular" panose="02000603030000020004"/>
              </a:rPr>
              <a:t>Curing</a:t>
            </a:r>
            <a:r>
              <a:rPr lang="sv-SE" sz="2600" dirty="0">
                <a:solidFill>
                  <a:schemeClr val="bg1"/>
                </a:solidFill>
                <a:latin typeface="Gotham Bold Regular" panose="02000603030000020004"/>
              </a:rPr>
              <a:t> </a:t>
            </a:r>
            <a:r>
              <a:rPr lang="sv-SE" sz="2600" dirty="0" err="1">
                <a:solidFill>
                  <a:schemeClr val="bg1"/>
                </a:solidFill>
                <a:latin typeface="Gotham Bold Regular" panose="02000603030000020004"/>
              </a:rPr>
              <a:t>disease</a:t>
            </a:r>
            <a:r>
              <a:rPr lang="sv-SE" sz="2600" dirty="0">
                <a:solidFill>
                  <a:schemeClr val="bg1"/>
                </a:solidFill>
                <a:latin typeface="Gotham Bold Regular" panose="02000603030000020004"/>
              </a:rPr>
              <a:t> by </a:t>
            </a:r>
            <a:r>
              <a:rPr lang="sv-SE" sz="2600" dirty="0" err="1">
                <a:solidFill>
                  <a:schemeClr val="bg1"/>
                </a:solidFill>
                <a:latin typeface="Gotham Bold Regular" panose="02000603030000020004"/>
              </a:rPr>
              <a:t>replacing</a:t>
            </a:r>
            <a:r>
              <a:rPr lang="sv-SE" sz="2600" dirty="0">
                <a:solidFill>
                  <a:schemeClr val="bg1"/>
                </a:solidFill>
                <a:latin typeface="Gotham Bold Regular" panose="02000603030000020004"/>
              </a:rPr>
              <a:t> </a:t>
            </a:r>
            <a:r>
              <a:rPr lang="sv-SE" sz="2600" dirty="0" err="1">
                <a:solidFill>
                  <a:schemeClr val="bg1"/>
                </a:solidFill>
                <a:latin typeface="Gotham Bold Regular" panose="02000603030000020004"/>
              </a:rPr>
              <a:t>diseased</a:t>
            </a:r>
            <a:r>
              <a:rPr lang="sv-SE" sz="2600" dirty="0">
                <a:solidFill>
                  <a:schemeClr val="bg1"/>
                </a:solidFill>
                <a:latin typeface="Gotham Bold Regular" panose="02000603030000020004"/>
              </a:rPr>
              <a:t> cells/</a:t>
            </a:r>
            <a:r>
              <a:rPr lang="sv-SE" sz="2600" dirty="0" err="1">
                <a:solidFill>
                  <a:schemeClr val="bg1"/>
                </a:solidFill>
                <a:latin typeface="Gotham Bold Regular" panose="02000603030000020004"/>
              </a:rPr>
              <a:t>tissues</a:t>
            </a:r>
            <a:r>
              <a:rPr lang="sv-SE" sz="2600" dirty="0">
                <a:solidFill>
                  <a:schemeClr val="bg1"/>
                </a:solidFill>
                <a:latin typeface="Gotham Bold Regular" panose="02000603030000020004"/>
              </a:rPr>
              <a:t> or </a:t>
            </a:r>
            <a:r>
              <a:rPr lang="sv-SE" sz="2600" dirty="0" err="1">
                <a:solidFill>
                  <a:schemeClr val="bg1"/>
                </a:solidFill>
                <a:latin typeface="Gotham Bold Regular" panose="02000603030000020004"/>
              </a:rPr>
              <a:t>correcting</a:t>
            </a:r>
            <a:r>
              <a:rPr lang="sv-SE" sz="2600" dirty="0">
                <a:solidFill>
                  <a:schemeClr val="bg1"/>
                </a:solidFill>
                <a:latin typeface="Gotham Bold Regular" panose="02000603030000020004"/>
              </a:rPr>
              <a:t> </a:t>
            </a:r>
            <a:r>
              <a:rPr lang="sv-SE" sz="2600" dirty="0" err="1">
                <a:solidFill>
                  <a:schemeClr val="bg1"/>
                </a:solidFill>
                <a:latin typeface="Gotham Bold Regular" panose="02000603030000020004"/>
              </a:rPr>
              <a:t>diseased</a:t>
            </a:r>
            <a:r>
              <a:rPr lang="sv-SE" sz="2600" dirty="0">
                <a:solidFill>
                  <a:schemeClr val="bg1"/>
                </a:solidFill>
                <a:latin typeface="Gotham Bold Regular" panose="02000603030000020004"/>
              </a:rPr>
              <a:t> genes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600" dirty="0">
                <a:solidFill>
                  <a:schemeClr val="bg1"/>
                </a:solidFill>
                <a:latin typeface="Gotham Bold Regular" panose="02000603030000020004"/>
              </a:rPr>
              <a:t>Treating </a:t>
            </a:r>
            <a:r>
              <a:rPr lang="sv-SE" sz="2600" dirty="0" err="1">
                <a:solidFill>
                  <a:schemeClr val="bg1"/>
                </a:solidFill>
                <a:latin typeface="Gotham Bold Regular" panose="02000603030000020004"/>
              </a:rPr>
              <a:t>disease</a:t>
            </a:r>
            <a:r>
              <a:rPr lang="sv-SE" sz="2600" dirty="0">
                <a:solidFill>
                  <a:schemeClr val="bg1"/>
                </a:solidFill>
                <a:latin typeface="Gotham Bold Regular" panose="02000603030000020004"/>
              </a:rPr>
              <a:t> by </a:t>
            </a:r>
            <a:r>
              <a:rPr lang="sv-SE" sz="2600" dirty="0" err="1">
                <a:solidFill>
                  <a:schemeClr val="bg1"/>
                </a:solidFill>
                <a:latin typeface="Gotham Bold Regular" panose="02000603030000020004"/>
              </a:rPr>
              <a:t>adding</a:t>
            </a:r>
            <a:r>
              <a:rPr lang="sv-SE" sz="2600" dirty="0">
                <a:solidFill>
                  <a:schemeClr val="bg1"/>
                </a:solidFill>
                <a:latin typeface="Gotham Bold Regular" panose="02000603030000020004"/>
              </a:rPr>
              <a:t> cells or </a:t>
            </a:r>
            <a:r>
              <a:rPr lang="sv-SE" sz="2600" dirty="0" err="1">
                <a:solidFill>
                  <a:schemeClr val="bg1"/>
                </a:solidFill>
                <a:latin typeface="Gotham Bold Regular" panose="02000603030000020004"/>
              </a:rPr>
              <a:t>genetic</a:t>
            </a:r>
            <a:r>
              <a:rPr lang="sv-SE" sz="2600" dirty="0">
                <a:solidFill>
                  <a:schemeClr val="bg1"/>
                </a:solidFill>
                <a:latin typeface="Gotham Bold Regular" panose="02000603030000020004"/>
              </a:rPr>
              <a:t> material (DNA/</a:t>
            </a:r>
            <a:r>
              <a:rPr lang="sv-SE" sz="2600" dirty="0" err="1">
                <a:solidFill>
                  <a:schemeClr val="bg1"/>
                </a:solidFill>
                <a:latin typeface="Gotham Bold Regular" panose="02000603030000020004"/>
              </a:rPr>
              <a:t>mRNA</a:t>
            </a:r>
            <a:r>
              <a:rPr lang="sv-SE" sz="2600" dirty="0">
                <a:solidFill>
                  <a:schemeClr val="bg1"/>
                </a:solidFill>
                <a:latin typeface="Gotham Bold Regular" panose="02000603030000020004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600" dirty="0" err="1">
                <a:solidFill>
                  <a:schemeClr val="bg1"/>
                </a:solidFill>
                <a:latin typeface="Gotham Bold Regular" panose="02000603030000020004"/>
              </a:rPr>
              <a:t>Removing</a:t>
            </a:r>
            <a:r>
              <a:rPr lang="sv-SE" sz="2600" dirty="0">
                <a:solidFill>
                  <a:schemeClr val="bg1"/>
                </a:solidFill>
                <a:latin typeface="Gotham Bold Regular" panose="02000603030000020004"/>
              </a:rPr>
              <a:t> </a:t>
            </a:r>
            <a:r>
              <a:rPr lang="sv-SE" sz="2600" dirty="0" err="1">
                <a:solidFill>
                  <a:schemeClr val="bg1"/>
                </a:solidFill>
                <a:latin typeface="Gotham Bold Regular" panose="02000603030000020004"/>
              </a:rPr>
              <a:t>defective</a:t>
            </a:r>
            <a:r>
              <a:rPr lang="sv-SE" sz="2600" dirty="0">
                <a:solidFill>
                  <a:schemeClr val="bg1"/>
                </a:solidFill>
                <a:latin typeface="Gotham Bold Regular" panose="02000603030000020004"/>
              </a:rPr>
              <a:t> cells by </a:t>
            </a:r>
            <a:r>
              <a:rPr lang="sv-SE" sz="2600" dirty="0" err="1">
                <a:solidFill>
                  <a:schemeClr val="bg1"/>
                </a:solidFill>
                <a:latin typeface="Gotham Bold Regular" panose="02000603030000020004"/>
              </a:rPr>
              <a:t>programming</a:t>
            </a:r>
            <a:r>
              <a:rPr lang="sv-SE" sz="2600" dirty="0">
                <a:solidFill>
                  <a:schemeClr val="bg1"/>
                </a:solidFill>
                <a:latin typeface="Gotham Bold Regular" panose="02000603030000020004"/>
              </a:rPr>
              <a:t> the </a:t>
            </a:r>
            <a:r>
              <a:rPr lang="sv-SE" sz="2600" dirty="0" err="1">
                <a:solidFill>
                  <a:schemeClr val="bg1"/>
                </a:solidFill>
                <a:latin typeface="Gotham Bold Regular" panose="02000603030000020004"/>
              </a:rPr>
              <a:t>body</a:t>
            </a:r>
            <a:r>
              <a:rPr lang="sv-SE" sz="2600" dirty="0">
                <a:solidFill>
                  <a:schemeClr val="bg1"/>
                </a:solidFill>
                <a:latin typeface="Gotham Bold Regular" panose="02000603030000020004"/>
              </a:rPr>
              <a:t> to attack </a:t>
            </a:r>
            <a:r>
              <a:rPr lang="sv-SE" sz="2600" dirty="0" err="1">
                <a:solidFill>
                  <a:schemeClr val="bg1"/>
                </a:solidFill>
                <a:latin typeface="Gotham Bold Regular" panose="02000603030000020004"/>
              </a:rPr>
              <a:t>them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A0F83CF9-818F-43CD-A584-A1BF943BC7F5}"/>
              </a:ext>
            </a:extLst>
          </p:cNvPr>
          <p:cNvSpPr txBox="1"/>
          <p:nvPr/>
        </p:nvSpPr>
        <p:spPr>
          <a:xfrm>
            <a:off x="2135907" y="3488562"/>
            <a:ext cx="713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Pharmaceuticals </a:t>
            </a:r>
            <a:r>
              <a:rPr lang="sv-SE" dirty="0" err="1"/>
              <a:t>manufactured</a:t>
            </a:r>
            <a:r>
              <a:rPr lang="sv-SE" dirty="0"/>
              <a:t> from cells eg. insulin, </a:t>
            </a:r>
            <a:r>
              <a:rPr lang="sv-SE" dirty="0" err="1"/>
              <a:t>Keytruda</a:t>
            </a:r>
            <a:r>
              <a:rPr lang="sv-SE" dirty="0"/>
              <a:t>            </a:t>
            </a:r>
            <a:r>
              <a:rPr lang="sv-SE" b="1" dirty="0">
                <a:solidFill>
                  <a:schemeClr val="bg1"/>
                </a:solidFill>
              </a:rPr>
              <a:t>1982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2D142006-24F0-4571-ACDB-83E2E672EA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12345" r="25046"/>
          <a:stretch/>
        </p:blipFill>
        <p:spPr>
          <a:xfrm rot="10800000">
            <a:off x="192512" y="4037745"/>
            <a:ext cx="7575167" cy="861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0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extLst>
              <a:ext uri="{FF2B5EF4-FFF2-40B4-BE49-F238E27FC236}">
                <a16:creationId xmlns:a16="http://schemas.microsoft.com/office/drawing/2014/main" id="{9587801C-9EBA-4083-A5DE-EB637C481401}"/>
              </a:ext>
            </a:extLst>
          </p:cNvPr>
          <p:cNvSpPr/>
          <p:nvPr/>
        </p:nvSpPr>
        <p:spPr>
          <a:xfrm>
            <a:off x="5053258" y="1853744"/>
            <a:ext cx="1595992" cy="3245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E3F27D7-5433-4277-864D-958E49147F42}"/>
              </a:ext>
            </a:extLst>
          </p:cNvPr>
          <p:cNvSpPr txBox="1"/>
          <p:nvPr/>
        </p:nvSpPr>
        <p:spPr>
          <a:xfrm>
            <a:off x="275120" y="259796"/>
            <a:ext cx="115093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3200" dirty="0" err="1"/>
              <a:t>ATMPs</a:t>
            </a:r>
            <a:r>
              <a:rPr lang="sv-SE" sz="3200" dirty="0"/>
              <a:t> – new </a:t>
            </a:r>
            <a:r>
              <a:rPr lang="sv-SE" sz="3200" dirty="0" err="1"/>
              <a:t>pharmaceuticals</a:t>
            </a:r>
            <a:r>
              <a:rPr lang="sv-SE" sz="3200" dirty="0"/>
              <a:t> </a:t>
            </a:r>
            <a:r>
              <a:rPr lang="sv-SE" sz="3200" dirty="0" err="1"/>
              <a:t>using</a:t>
            </a:r>
            <a:r>
              <a:rPr lang="sv-SE" sz="3200" dirty="0"/>
              <a:t> human cells and/or genes</a:t>
            </a:r>
          </a:p>
        </p:txBody>
      </p:sp>
      <p:pic>
        <p:nvPicPr>
          <p:cNvPr id="7" name="Bild 6" descr="Kvinna">
            <a:extLst>
              <a:ext uri="{FF2B5EF4-FFF2-40B4-BE49-F238E27FC236}">
                <a16:creationId xmlns:a16="http://schemas.microsoft.com/office/drawing/2014/main" id="{90EB697F-D100-46CF-A638-61CA04FB2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799" y="3605186"/>
            <a:ext cx="914400" cy="914400"/>
          </a:xfrm>
          <a:prstGeom prst="rect">
            <a:avLst/>
          </a:prstGeom>
        </p:spPr>
      </p:pic>
      <p:grpSp>
        <p:nvGrpSpPr>
          <p:cNvPr id="67" name="Grupp 66">
            <a:extLst>
              <a:ext uri="{FF2B5EF4-FFF2-40B4-BE49-F238E27FC236}">
                <a16:creationId xmlns:a16="http://schemas.microsoft.com/office/drawing/2014/main" id="{29F33ED2-5AAD-4F00-BF5C-20BBFAC57E9D}"/>
              </a:ext>
            </a:extLst>
          </p:cNvPr>
          <p:cNvGrpSpPr/>
          <p:nvPr/>
        </p:nvGrpSpPr>
        <p:grpSpPr>
          <a:xfrm>
            <a:off x="2330598" y="4519586"/>
            <a:ext cx="1202355" cy="1034450"/>
            <a:chOff x="2330598" y="4273008"/>
            <a:chExt cx="1559243" cy="1454820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7A5CE224-011F-40DB-9BB0-0BB233887661}"/>
                </a:ext>
              </a:extLst>
            </p:cNvPr>
            <p:cNvSpPr/>
            <p:nvPr/>
          </p:nvSpPr>
          <p:spPr>
            <a:xfrm>
              <a:off x="2995989" y="4650321"/>
              <a:ext cx="893852" cy="8298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DFA7E3C4-EB41-4BF7-81A9-E84471AE9B28}"/>
                </a:ext>
              </a:extLst>
            </p:cNvPr>
            <p:cNvSpPr/>
            <p:nvPr/>
          </p:nvSpPr>
          <p:spPr>
            <a:xfrm>
              <a:off x="3337466" y="4822668"/>
              <a:ext cx="429085" cy="40993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D5F891AA-7288-4496-B76B-FFA42F4FA24C}"/>
                </a:ext>
              </a:extLst>
            </p:cNvPr>
            <p:cNvSpPr/>
            <p:nvPr/>
          </p:nvSpPr>
          <p:spPr>
            <a:xfrm>
              <a:off x="2330598" y="4273008"/>
              <a:ext cx="893852" cy="8298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E676B617-69D7-4F05-80A4-C087ABCADCB5}"/>
                </a:ext>
              </a:extLst>
            </p:cNvPr>
            <p:cNvSpPr/>
            <p:nvPr/>
          </p:nvSpPr>
          <p:spPr>
            <a:xfrm>
              <a:off x="2672075" y="4445355"/>
              <a:ext cx="429085" cy="40993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160CCA2C-8E72-42AC-9C86-47319E0E5D31}"/>
                </a:ext>
              </a:extLst>
            </p:cNvPr>
            <p:cNvSpPr/>
            <p:nvPr/>
          </p:nvSpPr>
          <p:spPr>
            <a:xfrm>
              <a:off x="2351146" y="4897935"/>
              <a:ext cx="893852" cy="8298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44B5AA37-671A-4587-A7FB-ECAE0E2EA0E6}"/>
                </a:ext>
              </a:extLst>
            </p:cNvPr>
            <p:cNvSpPr/>
            <p:nvPr/>
          </p:nvSpPr>
          <p:spPr>
            <a:xfrm>
              <a:off x="2692623" y="5070282"/>
              <a:ext cx="429085" cy="40993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9" name="Picture 2" descr="Förhandsgranskning av bild">
            <a:extLst>
              <a:ext uri="{FF2B5EF4-FFF2-40B4-BE49-F238E27FC236}">
                <a16:creationId xmlns:a16="http://schemas.microsoft.com/office/drawing/2014/main" id="{71747CB8-6D60-491E-A50E-0183A5CB7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81548" r="36460" b="3531"/>
          <a:stretch/>
        </p:blipFill>
        <p:spPr bwMode="auto">
          <a:xfrm rot="10800000">
            <a:off x="1910266" y="1853744"/>
            <a:ext cx="2393485" cy="16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36B099BB-16E7-4385-95C7-8F86F223D7E6}"/>
              </a:ext>
            </a:extLst>
          </p:cNvPr>
          <p:cNvCxnSpPr>
            <a:cxnSpLocks/>
          </p:cNvCxnSpPr>
          <p:nvPr/>
        </p:nvCxnSpPr>
        <p:spPr>
          <a:xfrm flipV="1">
            <a:off x="1279580" y="3082243"/>
            <a:ext cx="744429" cy="522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B92B7697-8FE6-48A9-845C-0F1976DC4DC0}"/>
              </a:ext>
            </a:extLst>
          </p:cNvPr>
          <p:cNvCxnSpPr>
            <a:cxnSpLocks/>
          </p:cNvCxnSpPr>
          <p:nvPr/>
        </p:nvCxnSpPr>
        <p:spPr>
          <a:xfrm>
            <a:off x="4211285" y="2787967"/>
            <a:ext cx="1093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5B2302B6-EC3B-48E8-918A-E24383DA4D8B}"/>
              </a:ext>
            </a:extLst>
          </p:cNvPr>
          <p:cNvCxnSpPr>
            <a:cxnSpLocks/>
          </p:cNvCxnSpPr>
          <p:nvPr/>
        </p:nvCxnSpPr>
        <p:spPr>
          <a:xfrm flipV="1">
            <a:off x="3731708" y="4286669"/>
            <a:ext cx="1631577" cy="522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76F32B4C-CA49-4662-85A9-5D3B108B9A13}"/>
              </a:ext>
            </a:extLst>
          </p:cNvPr>
          <p:cNvCxnSpPr>
            <a:cxnSpLocks/>
          </p:cNvCxnSpPr>
          <p:nvPr/>
        </p:nvCxnSpPr>
        <p:spPr>
          <a:xfrm>
            <a:off x="3720855" y="5300006"/>
            <a:ext cx="1332403" cy="338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Bild 36" descr="Nål">
            <a:extLst>
              <a:ext uri="{FF2B5EF4-FFF2-40B4-BE49-F238E27FC236}">
                <a16:creationId xmlns:a16="http://schemas.microsoft.com/office/drawing/2014/main" id="{B5083565-4232-408D-88A4-4CC995F55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469286" y="2488647"/>
            <a:ext cx="914400" cy="914400"/>
          </a:xfrm>
          <a:prstGeom prst="rect">
            <a:avLst/>
          </a:prstGeom>
        </p:spPr>
      </p:pic>
      <p:pic>
        <p:nvPicPr>
          <p:cNvPr id="38" name="Bild 37" descr="Nål">
            <a:extLst>
              <a:ext uri="{FF2B5EF4-FFF2-40B4-BE49-F238E27FC236}">
                <a16:creationId xmlns:a16="http://schemas.microsoft.com/office/drawing/2014/main" id="{5B8B3E29-6D70-4E0D-8E3D-890EF3E76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469286" y="3944229"/>
            <a:ext cx="914400" cy="914400"/>
          </a:xfrm>
          <a:prstGeom prst="rect">
            <a:avLst/>
          </a:prstGeom>
        </p:spPr>
      </p:pic>
      <p:sp>
        <p:nvSpPr>
          <p:cNvPr id="49" name="textruta 48">
            <a:extLst>
              <a:ext uri="{FF2B5EF4-FFF2-40B4-BE49-F238E27FC236}">
                <a16:creationId xmlns:a16="http://schemas.microsoft.com/office/drawing/2014/main" id="{2EBEBC64-BCBF-4D18-A5C0-019BDD2ACEA0}"/>
              </a:ext>
            </a:extLst>
          </p:cNvPr>
          <p:cNvSpPr txBox="1"/>
          <p:nvPr/>
        </p:nvSpPr>
        <p:spPr>
          <a:xfrm>
            <a:off x="5089410" y="1995411"/>
            <a:ext cx="15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Manufactured</a:t>
            </a:r>
            <a:endParaRPr lang="sv-SE" dirty="0"/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ACEE2526-5B6C-4523-8F63-8F6C685EDD9B}"/>
              </a:ext>
            </a:extLst>
          </p:cNvPr>
          <p:cNvSpPr txBox="1"/>
          <p:nvPr/>
        </p:nvSpPr>
        <p:spPr>
          <a:xfrm>
            <a:off x="4889577" y="5434000"/>
            <a:ext cx="2073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Transplant for different </a:t>
            </a:r>
            <a:r>
              <a:rPr lang="sv-SE" dirty="0" err="1"/>
              <a:t>biological</a:t>
            </a:r>
            <a:r>
              <a:rPr lang="sv-SE" dirty="0"/>
              <a:t> </a:t>
            </a:r>
            <a:r>
              <a:rPr lang="sv-SE" dirty="0" err="1"/>
              <a:t>function</a:t>
            </a:r>
            <a:endParaRPr lang="sv-SE" dirty="0"/>
          </a:p>
        </p:txBody>
      </p:sp>
      <p:cxnSp>
        <p:nvCxnSpPr>
          <p:cNvPr id="55" name="Rak pilkoppling 54">
            <a:extLst>
              <a:ext uri="{FF2B5EF4-FFF2-40B4-BE49-F238E27FC236}">
                <a16:creationId xmlns:a16="http://schemas.microsoft.com/office/drawing/2014/main" id="{9D5AEAB8-51EB-4B56-98B9-33529992F764}"/>
              </a:ext>
            </a:extLst>
          </p:cNvPr>
          <p:cNvCxnSpPr>
            <a:cxnSpLocks/>
          </p:cNvCxnSpPr>
          <p:nvPr/>
        </p:nvCxnSpPr>
        <p:spPr>
          <a:xfrm>
            <a:off x="1277145" y="4475707"/>
            <a:ext cx="744429" cy="522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ruta 56">
            <a:extLst>
              <a:ext uri="{FF2B5EF4-FFF2-40B4-BE49-F238E27FC236}">
                <a16:creationId xmlns:a16="http://schemas.microsoft.com/office/drawing/2014/main" id="{F56459D2-E785-4922-ABAB-2ABA74242851}"/>
              </a:ext>
            </a:extLst>
          </p:cNvPr>
          <p:cNvSpPr txBox="1"/>
          <p:nvPr/>
        </p:nvSpPr>
        <p:spPr>
          <a:xfrm>
            <a:off x="7691726" y="2248991"/>
            <a:ext cx="4372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Correct</a:t>
            </a:r>
            <a:r>
              <a:rPr lang="sv-SE" sz="2000" dirty="0"/>
              <a:t> patient DNA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Treat</a:t>
            </a:r>
            <a:r>
              <a:rPr lang="sv-SE" sz="2000" dirty="0"/>
              <a:t> </a:t>
            </a:r>
            <a:r>
              <a:rPr lang="sv-SE" sz="2000" dirty="0" err="1"/>
              <a:t>disease</a:t>
            </a:r>
            <a:r>
              <a:rPr lang="sv-SE" sz="2000" dirty="0"/>
              <a:t> by </a:t>
            </a:r>
            <a:r>
              <a:rPr lang="sv-SE" sz="2000" dirty="0" err="1"/>
              <a:t>adding</a:t>
            </a:r>
            <a:r>
              <a:rPr lang="sv-SE" sz="2000" dirty="0"/>
              <a:t> </a:t>
            </a:r>
            <a:r>
              <a:rPr lang="sv-SE" sz="2000" dirty="0" err="1"/>
              <a:t>mRNA</a:t>
            </a:r>
            <a:r>
              <a:rPr lang="sv-SE" sz="2000" dirty="0"/>
              <a:t> </a:t>
            </a:r>
          </a:p>
          <a:p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Add</a:t>
            </a:r>
            <a:r>
              <a:rPr lang="sv-SE" sz="2000" dirty="0"/>
              <a:t> gene </a:t>
            </a:r>
            <a:r>
              <a:rPr lang="sv-SE" sz="2000" dirty="0" err="1"/>
              <a:t>corrected</a:t>
            </a:r>
            <a:r>
              <a:rPr lang="sv-SE" sz="2000" dirty="0"/>
              <a:t> cells</a:t>
            </a:r>
          </a:p>
          <a:p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Instruct</a:t>
            </a:r>
            <a:r>
              <a:rPr lang="sv-SE" sz="2000" dirty="0"/>
              <a:t> the </a:t>
            </a:r>
            <a:r>
              <a:rPr lang="sv-SE" sz="2000" dirty="0" err="1"/>
              <a:t>body</a:t>
            </a:r>
            <a:r>
              <a:rPr lang="sv-SE" sz="2000" dirty="0"/>
              <a:t> to </a:t>
            </a:r>
            <a:r>
              <a:rPr lang="sv-SE" sz="2000" dirty="0" err="1"/>
              <a:t>kill</a:t>
            </a:r>
            <a:r>
              <a:rPr lang="sv-SE" sz="2000" dirty="0"/>
              <a:t> </a:t>
            </a:r>
            <a:r>
              <a:rPr lang="sv-SE" sz="2000" dirty="0" err="1"/>
              <a:t>defective</a:t>
            </a:r>
            <a:r>
              <a:rPr lang="sv-SE" sz="2000" dirty="0"/>
              <a:t> cells eg. CAR T</a:t>
            </a:r>
          </a:p>
          <a:p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Replace</a:t>
            </a:r>
            <a:r>
              <a:rPr lang="sv-SE" sz="2000" dirty="0"/>
              <a:t> </a:t>
            </a:r>
            <a:r>
              <a:rPr lang="sv-SE" sz="2000" dirty="0" err="1"/>
              <a:t>diseased</a:t>
            </a:r>
            <a:r>
              <a:rPr lang="sv-SE" sz="2000" dirty="0"/>
              <a:t> cells/</a:t>
            </a:r>
            <a:r>
              <a:rPr lang="sv-SE" sz="2000" dirty="0" err="1"/>
              <a:t>tissues</a:t>
            </a:r>
            <a:endParaRPr lang="sv-SE" sz="2000" dirty="0"/>
          </a:p>
          <a:p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Treat</a:t>
            </a:r>
            <a:r>
              <a:rPr lang="sv-SE" sz="2000" dirty="0"/>
              <a:t>/</a:t>
            </a:r>
            <a:r>
              <a:rPr lang="sv-SE" sz="2000" dirty="0" err="1"/>
              <a:t>prevent</a:t>
            </a:r>
            <a:r>
              <a:rPr lang="sv-SE" sz="2000" dirty="0"/>
              <a:t> </a:t>
            </a:r>
            <a:r>
              <a:rPr lang="sv-SE" sz="2000" dirty="0" err="1"/>
              <a:t>disease</a:t>
            </a:r>
            <a:r>
              <a:rPr lang="sv-SE" sz="2000" dirty="0"/>
              <a:t> by </a:t>
            </a:r>
            <a:r>
              <a:rPr lang="sv-SE" sz="2000" dirty="0" err="1"/>
              <a:t>adding</a:t>
            </a:r>
            <a:r>
              <a:rPr lang="sv-SE" sz="2000" dirty="0"/>
              <a:t> cells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F8FFDCAD-B5EB-4711-A834-7B7BC93F1323}"/>
              </a:ext>
            </a:extLst>
          </p:cNvPr>
          <p:cNvSpPr txBox="1"/>
          <p:nvPr/>
        </p:nvSpPr>
        <p:spPr>
          <a:xfrm>
            <a:off x="7691726" y="1364879"/>
            <a:ext cx="326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err="1"/>
              <a:t>What</a:t>
            </a:r>
            <a:r>
              <a:rPr lang="sv-SE" sz="2800" dirty="0"/>
              <a:t> </a:t>
            </a:r>
            <a:r>
              <a:rPr lang="sv-SE" sz="2800" dirty="0" err="1"/>
              <a:t>can</a:t>
            </a:r>
            <a:r>
              <a:rPr lang="sv-SE" sz="2800" dirty="0"/>
              <a:t> </a:t>
            </a:r>
            <a:r>
              <a:rPr lang="sv-SE" sz="2800" dirty="0" err="1"/>
              <a:t>ATMPs</a:t>
            </a:r>
            <a:r>
              <a:rPr lang="sv-SE" sz="2800" dirty="0"/>
              <a:t> do?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0A35EE92-6103-4845-860F-42BE7945AE90}"/>
              </a:ext>
            </a:extLst>
          </p:cNvPr>
          <p:cNvSpPr txBox="1"/>
          <p:nvPr/>
        </p:nvSpPr>
        <p:spPr>
          <a:xfrm>
            <a:off x="2218485" y="3422849"/>
            <a:ext cx="190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/>
              <a:t>Cut</a:t>
            </a:r>
            <a:r>
              <a:rPr lang="sv-SE" dirty="0"/>
              <a:t>/</a:t>
            </a:r>
            <a:r>
              <a:rPr lang="sv-SE" dirty="0" err="1"/>
              <a:t>paste</a:t>
            </a:r>
            <a:r>
              <a:rPr lang="sv-SE" dirty="0"/>
              <a:t> gene </a:t>
            </a:r>
            <a:r>
              <a:rPr lang="sv-SE" dirty="0" err="1"/>
              <a:t>technology</a:t>
            </a:r>
            <a:endParaRPr lang="sv-SE" dirty="0"/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E09DA6DF-6DE5-4B8C-A739-8BE18A5DF642}"/>
              </a:ext>
            </a:extLst>
          </p:cNvPr>
          <p:cNvSpPr txBox="1"/>
          <p:nvPr/>
        </p:nvSpPr>
        <p:spPr>
          <a:xfrm>
            <a:off x="2285538" y="5685980"/>
            <a:ext cx="1435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Human cells or </a:t>
            </a:r>
            <a:r>
              <a:rPr lang="sv-SE" dirty="0" err="1"/>
              <a:t>tissues</a:t>
            </a:r>
            <a:endParaRPr lang="sv-SE" dirty="0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A5DA102-682B-4A06-AD86-FB1FD33EA6F4}"/>
              </a:ext>
            </a:extLst>
          </p:cNvPr>
          <p:cNvSpPr/>
          <p:nvPr/>
        </p:nvSpPr>
        <p:spPr>
          <a:xfrm>
            <a:off x="4703654" y="1611456"/>
            <a:ext cx="2328442" cy="49126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F86341F9-7951-4442-85AE-0315276E444E}"/>
              </a:ext>
            </a:extLst>
          </p:cNvPr>
          <p:cNvSpPr txBox="1"/>
          <p:nvPr/>
        </p:nvSpPr>
        <p:spPr>
          <a:xfrm>
            <a:off x="5266830" y="1066375"/>
            <a:ext cx="116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err="1">
                <a:solidFill>
                  <a:srgbClr val="7030A0"/>
                </a:solidFill>
              </a:rPr>
              <a:t>ATMPs</a:t>
            </a:r>
            <a:endParaRPr lang="sv-SE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5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6C70C40-A37B-4AC0-9CD1-BCFC0CB2D5ED}"/>
              </a:ext>
            </a:extLst>
          </p:cNvPr>
          <p:cNvSpPr/>
          <p:nvPr/>
        </p:nvSpPr>
        <p:spPr>
          <a:xfrm>
            <a:off x="1" y="2842891"/>
            <a:ext cx="12191999" cy="4015108"/>
          </a:xfrm>
          <a:prstGeom prst="rect">
            <a:avLst/>
          </a:prstGeom>
          <a:solidFill>
            <a:srgbClr val="B3C6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EE25FBC-6AAA-44CE-870A-3271DBA4DCCD}"/>
              </a:ext>
            </a:extLst>
          </p:cNvPr>
          <p:cNvSpPr/>
          <p:nvPr/>
        </p:nvSpPr>
        <p:spPr>
          <a:xfrm>
            <a:off x="192511" y="3429000"/>
            <a:ext cx="11704962" cy="3428999"/>
          </a:xfrm>
          <a:prstGeom prst="rect">
            <a:avLst/>
          </a:prstGeom>
          <a:solidFill>
            <a:srgbClr val="8AA7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BF3B7A0-A5C2-41DB-A257-766AFBFDFA5D}"/>
              </a:ext>
            </a:extLst>
          </p:cNvPr>
          <p:cNvSpPr/>
          <p:nvPr/>
        </p:nvSpPr>
        <p:spPr>
          <a:xfrm>
            <a:off x="375643" y="4029856"/>
            <a:ext cx="11341523" cy="264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FE8B87D-88F9-40DE-A79F-2C118F3C3665}"/>
              </a:ext>
            </a:extLst>
          </p:cNvPr>
          <p:cNvSpPr/>
          <p:nvPr/>
        </p:nvSpPr>
        <p:spPr>
          <a:xfrm>
            <a:off x="0" y="436069"/>
            <a:ext cx="8742065" cy="801471"/>
          </a:xfrm>
          <a:prstGeom prst="rect">
            <a:avLst/>
          </a:prstGeom>
          <a:solidFill>
            <a:srgbClr val="089D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1EB4191-0CE8-A448-899A-9C6A4FC6AB16}"/>
              </a:ext>
            </a:extLst>
          </p:cNvPr>
          <p:cNvSpPr txBox="1"/>
          <p:nvPr/>
        </p:nvSpPr>
        <p:spPr>
          <a:xfrm>
            <a:off x="201303" y="482860"/>
            <a:ext cx="8597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err="1">
                <a:solidFill>
                  <a:schemeClr val="bg1"/>
                </a:solidFill>
                <a:latin typeface="Gotham Bold Regular" panose="02000603030000020004" pitchFamily="2" charset="77"/>
              </a:rPr>
              <a:t>What</a:t>
            </a:r>
            <a:r>
              <a:rPr lang="sv-SE" sz="40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 </a:t>
            </a:r>
            <a:r>
              <a:rPr lang="sv-SE" sz="4000" b="1" dirty="0" err="1">
                <a:solidFill>
                  <a:schemeClr val="bg1"/>
                </a:solidFill>
                <a:latin typeface="Gotham Bold Regular" panose="02000603030000020004" pitchFamily="2" charset="77"/>
              </a:rPr>
              <a:t>are</a:t>
            </a:r>
            <a:r>
              <a:rPr lang="sv-SE" sz="40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 </a:t>
            </a:r>
            <a:r>
              <a:rPr lang="sv-SE" sz="4000" b="1" dirty="0" err="1">
                <a:solidFill>
                  <a:schemeClr val="bg1"/>
                </a:solidFill>
                <a:latin typeface="Gotham Bold Regular" panose="02000603030000020004" pitchFamily="2" charset="77"/>
              </a:rPr>
              <a:t>ATMPs</a:t>
            </a:r>
            <a:r>
              <a:rPr lang="sv-SE" sz="40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? 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B6AA6508-181D-4A74-8D84-8063B2CAB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983" y="353918"/>
            <a:ext cx="3313589" cy="96577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979BEA6-2D07-4742-9FE4-1AFC26657334}"/>
              </a:ext>
            </a:extLst>
          </p:cNvPr>
          <p:cNvSpPr txBox="1"/>
          <p:nvPr/>
        </p:nvSpPr>
        <p:spPr>
          <a:xfrm>
            <a:off x="201301" y="1479102"/>
            <a:ext cx="11323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>
                <a:solidFill>
                  <a:srgbClr val="0070C0"/>
                </a:solidFill>
                <a:latin typeface="Gotham Medium Regular" panose="02000603030000020004" pitchFamily="2" charset="77"/>
              </a:rPr>
              <a:t>European</a:t>
            </a:r>
            <a:r>
              <a:rPr lang="sv-SE" sz="2400" dirty="0">
                <a:solidFill>
                  <a:srgbClr val="0070C0"/>
                </a:solidFill>
                <a:latin typeface="Gotham Medium Regular" panose="02000603030000020004" pitchFamily="2" charset="77"/>
              </a:rPr>
              <a:t> </a:t>
            </a:r>
            <a:r>
              <a:rPr lang="sv-SE" sz="2400" dirty="0" err="1">
                <a:solidFill>
                  <a:srgbClr val="0070C0"/>
                </a:solidFill>
                <a:latin typeface="Gotham Medium Regular" panose="02000603030000020004" pitchFamily="2" charset="77"/>
              </a:rPr>
              <a:t>Medicines</a:t>
            </a:r>
            <a:r>
              <a:rPr lang="sv-SE" sz="2400" dirty="0">
                <a:solidFill>
                  <a:srgbClr val="0070C0"/>
                </a:solidFill>
                <a:latin typeface="Gotham Medium Regular" panose="02000603030000020004" pitchFamily="2" charset="77"/>
              </a:rPr>
              <a:t> Agency </a:t>
            </a:r>
            <a:r>
              <a:rPr lang="sv-SE" sz="2400" dirty="0" err="1">
                <a:solidFill>
                  <a:srgbClr val="0070C0"/>
                </a:solidFill>
                <a:latin typeface="Gotham Medium Regular" panose="02000603030000020004" pitchFamily="2" charset="77"/>
              </a:rPr>
              <a:t>classification</a:t>
            </a:r>
            <a:r>
              <a:rPr lang="sv-SE" sz="2400" dirty="0">
                <a:solidFill>
                  <a:srgbClr val="0070C0"/>
                </a:solidFill>
                <a:latin typeface="Gotham Medium Regular" panose="02000603030000020004" pitchFamily="2" charset="77"/>
              </a:rPr>
              <a:t> </a:t>
            </a:r>
            <a:r>
              <a:rPr lang="sv-SE" sz="2400" dirty="0" err="1">
                <a:solidFill>
                  <a:srgbClr val="0070C0"/>
                </a:solidFill>
                <a:latin typeface="Gotham Medium Regular" panose="02000603030000020004" pitchFamily="2" charset="77"/>
              </a:rPr>
              <a:t>of</a:t>
            </a:r>
            <a:r>
              <a:rPr lang="sv-SE" sz="2400" dirty="0">
                <a:solidFill>
                  <a:srgbClr val="0070C0"/>
                </a:solidFill>
                <a:latin typeface="Gotham Medium Regular" panose="02000603030000020004" pitchFamily="2" charset="77"/>
              </a:rPr>
              <a:t> cell or gene </a:t>
            </a:r>
            <a:r>
              <a:rPr lang="sv-SE" sz="2400" dirty="0" err="1">
                <a:solidFill>
                  <a:srgbClr val="0070C0"/>
                </a:solidFill>
                <a:latin typeface="Gotham Medium Regular" panose="02000603030000020004" pitchFamily="2" charset="77"/>
              </a:rPr>
              <a:t>therapy</a:t>
            </a:r>
            <a:r>
              <a:rPr lang="sv-SE" sz="2400" dirty="0">
                <a:solidFill>
                  <a:srgbClr val="0070C0"/>
                </a:solidFill>
                <a:latin typeface="Gotham Medium Regular" panose="02000603030000020004" pitchFamily="2" charset="77"/>
              </a:rPr>
              <a:t> </a:t>
            </a:r>
            <a:r>
              <a:rPr lang="sv-SE" sz="2400" dirty="0" err="1">
                <a:solidFill>
                  <a:srgbClr val="0070C0"/>
                </a:solidFill>
                <a:latin typeface="Gotham Medium Regular" panose="02000603030000020004" pitchFamily="2" charset="77"/>
              </a:rPr>
              <a:t>based</a:t>
            </a:r>
            <a:r>
              <a:rPr lang="sv-SE" sz="2400" dirty="0">
                <a:solidFill>
                  <a:srgbClr val="0070C0"/>
                </a:solidFill>
                <a:latin typeface="Gotham Medium Regular" panose="02000603030000020004" pitchFamily="2" charset="77"/>
              </a:rPr>
              <a:t> </a:t>
            </a:r>
            <a:r>
              <a:rPr lang="sv-SE" sz="2400" dirty="0" err="1">
                <a:solidFill>
                  <a:srgbClr val="0070C0"/>
                </a:solidFill>
                <a:latin typeface="Gotham Medium Regular" panose="02000603030000020004" pitchFamily="2" charset="77"/>
              </a:rPr>
              <a:t>pharmaceuticals</a:t>
            </a:r>
            <a:endParaRPr lang="sv-SE" sz="2400" dirty="0">
              <a:solidFill>
                <a:srgbClr val="0070C0"/>
              </a:solidFill>
              <a:latin typeface="Gotham Medium Regular" panose="02000603030000020004" pitchFamily="2" charset="77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1608923-AF26-4291-9041-30A236FEE0E1}"/>
              </a:ext>
            </a:extLst>
          </p:cNvPr>
          <p:cNvSpPr txBox="1"/>
          <p:nvPr/>
        </p:nvSpPr>
        <p:spPr>
          <a:xfrm>
            <a:off x="103240" y="2966179"/>
            <a:ext cx="445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Medicinal </a:t>
            </a:r>
            <a:r>
              <a:rPr lang="sv-SE" b="1" dirty="0" err="1"/>
              <a:t>products</a:t>
            </a:r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26157E1-C40D-4F8B-84CE-3C563289557D}"/>
              </a:ext>
            </a:extLst>
          </p:cNvPr>
          <p:cNvSpPr txBox="1"/>
          <p:nvPr/>
        </p:nvSpPr>
        <p:spPr>
          <a:xfrm>
            <a:off x="285893" y="3553444"/>
            <a:ext cx="3445657" cy="378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Biologics</a:t>
            </a:r>
            <a:endParaRPr lang="sv-SE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E921D0A-E121-4107-B3D9-31134301805B}"/>
              </a:ext>
            </a:extLst>
          </p:cNvPr>
          <p:cNvSpPr txBox="1"/>
          <p:nvPr/>
        </p:nvSpPr>
        <p:spPr>
          <a:xfrm>
            <a:off x="3551688" y="2893959"/>
            <a:ext cx="811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Synthetic </a:t>
            </a:r>
            <a:r>
              <a:rPr lang="sv-SE" dirty="0" err="1"/>
              <a:t>pharmaceuticals</a:t>
            </a:r>
            <a:r>
              <a:rPr lang="sv-SE" dirty="0"/>
              <a:t> eg. aspirin, </a:t>
            </a:r>
            <a:r>
              <a:rPr lang="sv-SE" dirty="0" err="1"/>
              <a:t>panadol</a:t>
            </a:r>
            <a:r>
              <a:rPr lang="sv-SE" dirty="0"/>
              <a:t>              </a:t>
            </a:r>
            <a:r>
              <a:rPr lang="sv-SE" b="1" dirty="0">
                <a:solidFill>
                  <a:schemeClr val="bg1"/>
                </a:solidFill>
              </a:rPr>
              <a:t>1869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A0F83CF9-818F-43CD-A584-A1BF943BC7F5}"/>
              </a:ext>
            </a:extLst>
          </p:cNvPr>
          <p:cNvSpPr txBox="1"/>
          <p:nvPr/>
        </p:nvSpPr>
        <p:spPr>
          <a:xfrm>
            <a:off x="2135907" y="3488562"/>
            <a:ext cx="713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Pharmaceuticals </a:t>
            </a:r>
            <a:r>
              <a:rPr lang="sv-SE" dirty="0" err="1"/>
              <a:t>manufactured</a:t>
            </a:r>
            <a:r>
              <a:rPr lang="sv-SE" dirty="0"/>
              <a:t> from cells eg. insulin, </a:t>
            </a:r>
            <a:r>
              <a:rPr lang="sv-SE" dirty="0" err="1"/>
              <a:t>Keytruda</a:t>
            </a:r>
            <a:r>
              <a:rPr lang="sv-SE" dirty="0"/>
              <a:t>            </a:t>
            </a:r>
            <a:r>
              <a:rPr lang="sv-SE" b="1" dirty="0">
                <a:solidFill>
                  <a:schemeClr val="bg1"/>
                </a:solidFill>
              </a:rPr>
              <a:t>1982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2D142006-24F0-4571-ACDB-83E2E672EA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12345" r="25046"/>
          <a:stretch/>
        </p:blipFill>
        <p:spPr>
          <a:xfrm rot="10800000">
            <a:off x="192512" y="4037745"/>
            <a:ext cx="7575167" cy="8614893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B7B2BE1C-12B3-4B75-9ADC-A7B8E8966C9A}"/>
              </a:ext>
            </a:extLst>
          </p:cNvPr>
          <p:cNvSpPr txBox="1"/>
          <p:nvPr/>
        </p:nvSpPr>
        <p:spPr>
          <a:xfrm>
            <a:off x="430047" y="4146605"/>
            <a:ext cx="112344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 err="1">
                <a:solidFill>
                  <a:schemeClr val="bg1"/>
                </a:solidFill>
              </a:rPr>
              <a:t>Advanced</a:t>
            </a:r>
            <a:r>
              <a:rPr lang="sv-SE" sz="2600" b="1" dirty="0">
                <a:solidFill>
                  <a:schemeClr val="bg1"/>
                </a:solidFill>
              </a:rPr>
              <a:t> </a:t>
            </a:r>
            <a:r>
              <a:rPr lang="sv-SE" sz="2600" b="1" dirty="0" err="1">
                <a:solidFill>
                  <a:schemeClr val="bg1"/>
                </a:solidFill>
              </a:rPr>
              <a:t>Therapy</a:t>
            </a:r>
            <a:r>
              <a:rPr lang="sv-SE" sz="2600" b="1" dirty="0">
                <a:solidFill>
                  <a:schemeClr val="bg1"/>
                </a:solidFill>
              </a:rPr>
              <a:t> Medicinal Products (ATMP) – </a:t>
            </a:r>
            <a:r>
              <a:rPr lang="sv-SE" sz="2600" b="1" dirty="0" err="1">
                <a:solidFill>
                  <a:schemeClr val="bg1"/>
                </a:solidFill>
              </a:rPr>
              <a:t>pharmaceuticals</a:t>
            </a:r>
            <a:r>
              <a:rPr lang="sv-SE" sz="2600" b="1" dirty="0">
                <a:solidFill>
                  <a:schemeClr val="bg1"/>
                </a:solidFill>
              </a:rPr>
              <a:t> </a:t>
            </a:r>
            <a:r>
              <a:rPr lang="sv-SE" sz="2600" b="1" dirty="0" err="1">
                <a:solidFill>
                  <a:schemeClr val="bg1"/>
                </a:solidFill>
              </a:rPr>
              <a:t>based</a:t>
            </a:r>
            <a:r>
              <a:rPr lang="sv-SE" sz="2600" b="1" dirty="0">
                <a:solidFill>
                  <a:schemeClr val="bg1"/>
                </a:solidFill>
              </a:rPr>
              <a:t> on;</a:t>
            </a:r>
            <a:endParaRPr lang="en-US" sz="2600" dirty="0">
              <a:solidFill>
                <a:schemeClr val="bg1"/>
              </a:solidFill>
              <a:latin typeface="Gotham Bold Regular" panose="020006030300000200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Gotham Bold Regular" panose="02000603030000020004"/>
              </a:rPr>
              <a:t>Technology to modify patient genome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Gotham Bold Regular" panose="02000603030000020004"/>
              </a:rPr>
              <a:t>Recombinant nucleic acids or genes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Gotham Bold Regular" panose="02000603030000020004"/>
              </a:rPr>
              <a:t>Substantially manipulated cells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Gotham Bold Regular" panose="02000603030000020004"/>
              </a:rPr>
              <a:t>Cells intended for a non-homologous function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Gotham Bold Regular" panose="02000603030000020004"/>
              </a:rPr>
              <a:t>Engineered tissue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600" dirty="0" err="1">
              <a:solidFill>
                <a:schemeClr val="bg1"/>
              </a:solidFill>
              <a:latin typeface="Gotham Bold Regular" panose="02000603030000020004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AEC3AF8-8ED4-4294-90CF-9F5356C292AE}"/>
              </a:ext>
            </a:extLst>
          </p:cNvPr>
          <p:cNvSpPr txBox="1"/>
          <p:nvPr/>
        </p:nvSpPr>
        <p:spPr>
          <a:xfrm>
            <a:off x="201301" y="2130959"/>
            <a:ext cx="11540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600" dirty="0" err="1">
                <a:latin typeface="Gotham Bold Regular" panose="02000603030000020004"/>
              </a:rPr>
              <a:t>Regulation</a:t>
            </a:r>
            <a:r>
              <a:rPr lang="sv-SE" sz="2600" dirty="0">
                <a:latin typeface="Gotham Bold Regular" panose="02000603030000020004"/>
              </a:rPr>
              <a:t> </a:t>
            </a:r>
            <a:r>
              <a:rPr lang="sv-SE" sz="2600" dirty="0" err="1">
                <a:latin typeface="Gotham Bold Regular" panose="02000603030000020004"/>
              </a:rPr>
              <a:t>came</a:t>
            </a:r>
            <a:r>
              <a:rPr lang="sv-SE" sz="2600" dirty="0">
                <a:latin typeface="Gotham Bold Regular" panose="02000603030000020004"/>
              </a:rPr>
              <a:t> </a:t>
            </a:r>
            <a:r>
              <a:rPr lang="sv-SE" sz="2600" dirty="0" err="1">
                <a:latin typeface="Gotham Bold Regular" panose="02000603030000020004"/>
              </a:rPr>
              <a:t>into</a:t>
            </a:r>
            <a:r>
              <a:rPr lang="sv-SE" sz="2600" dirty="0">
                <a:latin typeface="Gotham Bold Regular" panose="02000603030000020004"/>
              </a:rPr>
              <a:t> </a:t>
            </a:r>
            <a:r>
              <a:rPr lang="sv-SE" sz="2600" dirty="0" err="1">
                <a:latin typeface="Gotham Bold Regular" panose="02000603030000020004"/>
              </a:rPr>
              <a:t>effect</a:t>
            </a:r>
            <a:r>
              <a:rPr lang="sv-SE" sz="2600" dirty="0">
                <a:latin typeface="Gotham Bold Regular" panose="02000603030000020004"/>
              </a:rPr>
              <a:t> 2007, </a:t>
            </a:r>
            <a:r>
              <a:rPr lang="sv-SE" sz="2600" dirty="0" err="1">
                <a:latin typeface="Gotham Bold Regular" panose="02000603030000020004"/>
              </a:rPr>
              <a:t>first</a:t>
            </a:r>
            <a:r>
              <a:rPr lang="sv-SE" sz="2600" dirty="0">
                <a:latin typeface="Gotham Bold Regular" panose="02000603030000020004"/>
              </a:rPr>
              <a:t> </a:t>
            </a:r>
            <a:r>
              <a:rPr lang="sv-SE" sz="2600" dirty="0" err="1">
                <a:latin typeface="Gotham Bold Regular" panose="02000603030000020004"/>
              </a:rPr>
              <a:t>drug</a:t>
            </a:r>
            <a:r>
              <a:rPr lang="sv-SE" sz="2600" dirty="0">
                <a:latin typeface="Gotham Bold Regular" panose="02000603030000020004"/>
              </a:rPr>
              <a:t> </a:t>
            </a:r>
            <a:r>
              <a:rPr lang="sv-SE" sz="2600" dirty="0" err="1">
                <a:latin typeface="Gotham Bold Regular" panose="02000603030000020004"/>
              </a:rPr>
              <a:t>approved</a:t>
            </a:r>
            <a:r>
              <a:rPr lang="sv-SE" sz="2600" dirty="0">
                <a:latin typeface="Gotham Bold Regular" panose="02000603030000020004"/>
              </a:rPr>
              <a:t> 2009 </a:t>
            </a:r>
          </a:p>
        </p:txBody>
      </p:sp>
    </p:spTree>
    <p:extLst>
      <p:ext uri="{BB962C8B-B14F-4D97-AF65-F5344CB8AC3E}">
        <p14:creationId xmlns:p14="http://schemas.microsoft.com/office/powerpoint/2010/main" val="365799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29BF92-74CF-448F-A5BC-9A2C8B16F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5"/>
            <a:ext cx="10515600" cy="1325563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9768C9-13BF-4AF9-9E36-E6EE7B2E6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351338"/>
          </a:xfrm>
        </p:spPr>
        <p:txBody>
          <a:bodyPr/>
          <a:lstStyle/>
          <a:p>
            <a:endParaRPr lang="sv-SE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127A5FCA-4E0B-4024-8A46-F3AEF6CC6241}"/>
              </a:ext>
            </a:extLst>
          </p:cNvPr>
          <p:cNvGrpSpPr/>
          <p:nvPr/>
        </p:nvGrpSpPr>
        <p:grpSpPr>
          <a:xfrm>
            <a:off x="0" y="-25400"/>
            <a:ext cx="12192000" cy="6858000"/>
            <a:chOff x="1828800" y="1023938"/>
            <a:chExt cx="8534400" cy="4810125"/>
          </a:xfrm>
        </p:grpSpPr>
        <p:pic>
          <p:nvPicPr>
            <p:cNvPr id="1026" name="Picture 2" descr="Förhandsgranskning av bild">
              <a:extLst>
                <a:ext uri="{FF2B5EF4-FFF2-40B4-BE49-F238E27FC236}">
                  <a16:creationId xmlns:a16="http://schemas.microsoft.com/office/drawing/2014/main" id="{7C32F514-C2AF-4A07-9E5B-F828846236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023938"/>
              <a:ext cx="8534400" cy="481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Förhandsgranskning av bild">
              <a:extLst>
                <a:ext uri="{FF2B5EF4-FFF2-40B4-BE49-F238E27FC236}">
                  <a16:creationId xmlns:a16="http://schemas.microsoft.com/office/drawing/2014/main" id="{ADE27EC6-F0E5-49F7-96BB-C370FB6D6C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11" t="10693" r="4698" b="72442"/>
            <a:stretch/>
          </p:blipFill>
          <p:spPr bwMode="auto">
            <a:xfrm>
              <a:off x="8049753" y="2273289"/>
              <a:ext cx="1603717" cy="81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Förhandsgranskning av bild">
              <a:extLst>
                <a:ext uri="{FF2B5EF4-FFF2-40B4-BE49-F238E27FC236}">
                  <a16:creationId xmlns:a16="http://schemas.microsoft.com/office/drawing/2014/main" id="{709E3244-3465-4673-9A2B-55CA39C96F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25" t="27018" r="7665" b="60297"/>
            <a:stretch/>
          </p:blipFill>
          <p:spPr bwMode="auto">
            <a:xfrm>
              <a:off x="8340384" y="1572334"/>
              <a:ext cx="1716258" cy="610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9DA21BE5-6374-44A8-A083-26D44E97A752}"/>
                </a:ext>
              </a:extLst>
            </p:cNvPr>
            <p:cNvSpPr/>
            <p:nvPr/>
          </p:nvSpPr>
          <p:spPr>
            <a:xfrm>
              <a:off x="8340384" y="2182520"/>
              <a:ext cx="1716258" cy="134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D3A7A77F-AE75-4ACB-B4A1-7B1C28AE58FD}"/>
              </a:ext>
            </a:extLst>
          </p:cNvPr>
          <p:cNvSpPr txBox="1"/>
          <p:nvPr/>
        </p:nvSpPr>
        <p:spPr>
          <a:xfrm>
            <a:off x="4425111" y="5604406"/>
            <a:ext cx="182991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rgbClr val="7030A0"/>
                </a:solidFill>
              </a:rPr>
              <a:t>Recombinant</a:t>
            </a:r>
            <a:r>
              <a:rPr lang="sv-SE" dirty="0">
                <a:solidFill>
                  <a:srgbClr val="7030A0"/>
                </a:solidFill>
              </a:rPr>
              <a:t> (</a:t>
            </a:r>
            <a:r>
              <a:rPr lang="sv-SE" dirty="0" err="1">
                <a:solidFill>
                  <a:srgbClr val="7030A0"/>
                </a:solidFill>
              </a:rPr>
              <a:t>cut</a:t>
            </a:r>
            <a:r>
              <a:rPr lang="sv-SE" dirty="0">
                <a:solidFill>
                  <a:srgbClr val="7030A0"/>
                </a:solidFill>
              </a:rPr>
              <a:t> and </a:t>
            </a:r>
            <a:r>
              <a:rPr lang="sv-SE" dirty="0" err="1">
                <a:solidFill>
                  <a:srgbClr val="7030A0"/>
                </a:solidFill>
              </a:rPr>
              <a:t>paste</a:t>
            </a:r>
            <a:r>
              <a:rPr lang="sv-SE" dirty="0">
                <a:solidFill>
                  <a:srgbClr val="7030A0"/>
                </a:solidFill>
              </a:rPr>
              <a:t>) gene </a:t>
            </a:r>
            <a:r>
              <a:rPr lang="sv-SE" dirty="0" err="1">
                <a:solidFill>
                  <a:srgbClr val="7030A0"/>
                </a:solidFill>
              </a:rPr>
              <a:t>technology</a:t>
            </a:r>
            <a:endParaRPr lang="sv-SE" dirty="0">
              <a:solidFill>
                <a:srgbClr val="7030A0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751DCA3-3D72-42AA-A61C-1B7EE5221693}"/>
              </a:ext>
            </a:extLst>
          </p:cNvPr>
          <p:cNvSpPr/>
          <p:nvPr/>
        </p:nvSpPr>
        <p:spPr>
          <a:xfrm>
            <a:off x="8375793" y="5336067"/>
            <a:ext cx="3313589" cy="467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0DB2A38-CD52-4318-8F41-6C5248DAFF88}"/>
              </a:ext>
            </a:extLst>
          </p:cNvPr>
          <p:cNvSpPr txBox="1"/>
          <p:nvPr/>
        </p:nvSpPr>
        <p:spPr>
          <a:xfrm>
            <a:off x="7900587" y="4027037"/>
            <a:ext cx="39966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200" dirty="0" err="1"/>
              <a:t>What</a:t>
            </a:r>
            <a:r>
              <a:rPr lang="sv-SE" sz="3200" dirty="0"/>
              <a:t> </a:t>
            </a:r>
            <a:r>
              <a:rPr lang="sv-SE" sz="3200" dirty="0" err="1"/>
              <a:t>are</a:t>
            </a:r>
            <a:r>
              <a:rPr lang="sv-SE" sz="3200" dirty="0"/>
              <a:t> </a:t>
            </a:r>
            <a:r>
              <a:rPr lang="sv-SE" sz="3200" dirty="0" err="1"/>
              <a:t>ATMPs</a:t>
            </a:r>
            <a:r>
              <a:rPr lang="sv-SE" sz="3200" dirty="0"/>
              <a:t>?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988F771-F410-4329-83DC-5F1CD2D017CC}"/>
              </a:ext>
            </a:extLst>
          </p:cNvPr>
          <p:cNvSpPr/>
          <p:nvPr/>
        </p:nvSpPr>
        <p:spPr>
          <a:xfrm>
            <a:off x="7729870" y="4586412"/>
            <a:ext cx="4338084" cy="769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B84259D-1527-45D1-B01A-13FFC1040432}"/>
              </a:ext>
            </a:extLst>
          </p:cNvPr>
          <p:cNvSpPr txBox="1"/>
          <p:nvPr/>
        </p:nvSpPr>
        <p:spPr>
          <a:xfrm>
            <a:off x="7729870" y="5086171"/>
            <a:ext cx="43380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400" dirty="0" err="1"/>
              <a:t>Every</a:t>
            </a:r>
            <a:r>
              <a:rPr lang="sv-SE" sz="2400" dirty="0"/>
              <a:t> ATMP starts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dirty="0" err="1"/>
              <a:t>either</a:t>
            </a:r>
            <a:r>
              <a:rPr lang="sv-SE" sz="2400" dirty="0"/>
              <a:t> </a:t>
            </a:r>
            <a:r>
              <a:rPr lang="sv-SE" sz="2400" dirty="0">
                <a:solidFill>
                  <a:schemeClr val="accent6">
                    <a:lumMod val="75000"/>
                  </a:schemeClr>
                </a:solidFill>
              </a:rPr>
              <a:t>donor/patient cells </a:t>
            </a:r>
            <a:r>
              <a:rPr lang="sv-SE" sz="2400" dirty="0"/>
              <a:t>and/or </a:t>
            </a:r>
            <a:r>
              <a:rPr lang="sv-SE" sz="2400" dirty="0" err="1">
                <a:solidFill>
                  <a:srgbClr val="7030A0"/>
                </a:solidFill>
              </a:rPr>
              <a:t>recombinant</a:t>
            </a:r>
            <a:r>
              <a:rPr lang="sv-SE" sz="2400" dirty="0">
                <a:solidFill>
                  <a:srgbClr val="7030A0"/>
                </a:solidFill>
              </a:rPr>
              <a:t> gene </a:t>
            </a:r>
            <a:r>
              <a:rPr lang="sv-SE" sz="2400" dirty="0" err="1">
                <a:solidFill>
                  <a:srgbClr val="7030A0"/>
                </a:solidFill>
              </a:rPr>
              <a:t>technology</a:t>
            </a:r>
            <a:endParaRPr lang="sv-SE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0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ktangel 54">
            <a:extLst>
              <a:ext uri="{FF2B5EF4-FFF2-40B4-BE49-F238E27FC236}">
                <a16:creationId xmlns:a16="http://schemas.microsoft.com/office/drawing/2014/main" id="{239924AF-004B-49FE-B1FB-4FE55F6BE298}"/>
              </a:ext>
            </a:extLst>
          </p:cNvPr>
          <p:cNvSpPr/>
          <p:nvPr/>
        </p:nvSpPr>
        <p:spPr>
          <a:xfrm>
            <a:off x="7981515" y="5337949"/>
            <a:ext cx="1860443" cy="884687"/>
          </a:xfrm>
          <a:prstGeom prst="rect">
            <a:avLst/>
          </a:prstGeom>
          <a:solidFill>
            <a:srgbClr val="FFF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E167CD75-486B-4801-BE87-A017023DC71E}"/>
              </a:ext>
            </a:extLst>
          </p:cNvPr>
          <p:cNvSpPr/>
          <p:nvPr/>
        </p:nvSpPr>
        <p:spPr>
          <a:xfrm>
            <a:off x="6165689" y="5331070"/>
            <a:ext cx="1586762" cy="891566"/>
          </a:xfrm>
          <a:prstGeom prst="rect">
            <a:avLst/>
          </a:prstGeom>
          <a:solidFill>
            <a:srgbClr val="FF4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31EF3E-FA2B-4F83-AC55-E6D248D2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926" y="5156976"/>
            <a:ext cx="1860443" cy="1325563"/>
          </a:xfrm>
        </p:spPr>
        <p:txBody>
          <a:bodyPr>
            <a:noAutofit/>
          </a:bodyPr>
          <a:lstStyle/>
          <a:p>
            <a:pPr algn="ctr"/>
            <a:r>
              <a:rPr lang="sv-SE" sz="2800" b="1" dirty="0" err="1"/>
              <a:t>ATMPs</a:t>
            </a:r>
            <a:endParaRPr lang="sv-SE" sz="2800" b="1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F8A3817-08CE-4EE1-A8AB-C58A76791209}"/>
              </a:ext>
            </a:extLst>
          </p:cNvPr>
          <p:cNvSpPr/>
          <p:nvPr/>
        </p:nvSpPr>
        <p:spPr>
          <a:xfrm>
            <a:off x="175590" y="6961151"/>
            <a:ext cx="11793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https://medium.com/termisbpc/termis-pap-session-3-regulation-of-advanced-therapeutic-medicinal-products-atmps-in-europe-fd7f883a9c81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F0E290B-365C-4E0E-8DDF-EC52B3F8C237}"/>
              </a:ext>
            </a:extLst>
          </p:cNvPr>
          <p:cNvSpPr/>
          <p:nvPr/>
        </p:nvSpPr>
        <p:spPr>
          <a:xfrm>
            <a:off x="175590" y="7680820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hlinkClick r:id="rId4"/>
              </a:rPr>
              <a:t>https://slideplayer.com/slide/6287345/</a:t>
            </a:r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62388DA-19AB-4234-B184-176FD7DD2BFF}"/>
              </a:ext>
            </a:extLst>
          </p:cNvPr>
          <p:cNvSpPr/>
          <p:nvPr/>
        </p:nvSpPr>
        <p:spPr>
          <a:xfrm>
            <a:off x="2199692" y="137575"/>
            <a:ext cx="9725673" cy="4788397"/>
          </a:xfrm>
          <a:prstGeom prst="rect">
            <a:avLst/>
          </a:prstGeom>
          <a:solidFill>
            <a:srgbClr val="A9D18E"/>
          </a:solidFill>
          <a:ln>
            <a:solidFill>
              <a:srgbClr val="8A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v-SE" dirty="0">
                <a:solidFill>
                  <a:schemeClr val="tx1"/>
                </a:solidFill>
              </a:rPr>
              <a:t>     </a:t>
            </a:r>
            <a:r>
              <a:rPr lang="sv-SE" dirty="0" err="1">
                <a:solidFill>
                  <a:schemeClr val="tx1"/>
                </a:solidFill>
              </a:rPr>
              <a:t>Biologics</a:t>
            </a:r>
            <a:r>
              <a:rPr lang="sv-SE" dirty="0">
                <a:solidFill>
                  <a:schemeClr val="tx1"/>
                </a:solidFill>
              </a:rPr>
              <a:t>                                     Medicinal Products (2001/83/EC)</a:t>
            </a:r>
          </a:p>
          <a:p>
            <a:pPr algn="r"/>
            <a:endParaRPr lang="sv-SE" dirty="0">
              <a:solidFill>
                <a:schemeClr val="tx1"/>
              </a:solidFill>
            </a:endParaRPr>
          </a:p>
          <a:p>
            <a:pPr algn="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212F8AE-7C3D-4D3C-93D9-5C7298579429}"/>
              </a:ext>
            </a:extLst>
          </p:cNvPr>
          <p:cNvSpPr/>
          <p:nvPr/>
        </p:nvSpPr>
        <p:spPr>
          <a:xfrm>
            <a:off x="245368" y="137575"/>
            <a:ext cx="1877010" cy="57884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A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Medical </a:t>
            </a:r>
            <a:r>
              <a:rPr lang="sv-SE" dirty="0" err="1">
                <a:solidFill>
                  <a:schemeClr val="tx1"/>
                </a:solidFill>
              </a:rPr>
              <a:t>Devices</a:t>
            </a:r>
            <a:r>
              <a:rPr lang="sv-SE" dirty="0">
                <a:solidFill>
                  <a:schemeClr val="tx1"/>
                </a:solidFill>
              </a:rPr>
              <a:t> </a:t>
            </a:r>
          </a:p>
          <a:p>
            <a:r>
              <a:rPr lang="sv-SE" dirty="0">
                <a:solidFill>
                  <a:schemeClr val="tx1"/>
                </a:solidFill>
              </a:rPr>
              <a:t>(93/42/EEC)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6EE9683-CF46-4C86-AACE-3F9994A7B4E0}"/>
              </a:ext>
            </a:extLst>
          </p:cNvPr>
          <p:cNvSpPr/>
          <p:nvPr/>
        </p:nvSpPr>
        <p:spPr>
          <a:xfrm>
            <a:off x="350632" y="914643"/>
            <a:ext cx="11488385" cy="1049750"/>
          </a:xfrm>
          <a:prstGeom prst="rect">
            <a:avLst/>
          </a:prstGeom>
          <a:gradFill flip="none" rotWithShape="1">
            <a:gsLst>
              <a:gs pos="50000">
                <a:srgbClr val="36369A">
                  <a:tint val="44500"/>
                  <a:satMod val="160000"/>
                </a:srgbClr>
              </a:gs>
              <a:gs pos="100000">
                <a:srgbClr val="36369A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8A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03831EE-6D98-4C70-97DE-610629726A38}"/>
              </a:ext>
            </a:extLst>
          </p:cNvPr>
          <p:cNvSpPr/>
          <p:nvPr/>
        </p:nvSpPr>
        <p:spPr>
          <a:xfrm>
            <a:off x="350632" y="2038587"/>
            <a:ext cx="7078074" cy="2779020"/>
          </a:xfrm>
          <a:prstGeom prst="rect">
            <a:avLst/>
          </a:prstGeom>
          <a:solidFill>
            <a:srgbClr val="FF4FD1"/>
          </a:solidFill>
          <a:ln>
            <a:solidFill>
              <a:srgbClr val="8A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algn="r"/>
            <a:endParaRPr lang="sv-SE" dirty="0"/>
          </a:p>
          <a:p>
            <a:pPr algn="r"/>
            <a:endParaRPr lang="sv-SE" dirty="0"/>
          </a:p>
          <a:p>
            <a:pPr algn="r"/>
            <a:r>
              <a:rPr lang="sv-SE" dirty="0" err="1"/>
              <a:t>Advanced</a:t>
            </a:r>
            <a:r>
              <a:rPr lang="sv-SE" dirty="0"/>
              <a:t> </a:t>
            </a:r>
            <a:r>
              <a:rPr lang="sv-SE" dirty="0" err="1"/>
              <a:t>Therapy</a:t>
            </a:r>
            <a:r>
              <a:rPr lang="sv-SE" dirty="0"/>
              <a:t> Medicinal Products (ATMP) (1394/2007)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C55C737-41F1-493B-8333-901E1E2F16D0}"/>
              </a:ext>
            </a:extLst>
          </p:cNvPr>
          <p:cNvSpPr txBox="1"/>
          <p:nvPr/>
        </p:nvSpPr>
        <p:spPr>
          <a:xfrm>
            <a:off x="585662" y="1528281"/>
            <a:ext cx="1365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/>
              <a:t>Medical </a:t>
            </a:r>
            <a:r>
              <a:rPr lang="sv-SE" sz="1400" dirty="0" err="1"/>
              <a:t>Devices</a:t>
            </a:r>
            <a:endParaRPr lang="sv-SE" sz="1400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A98376F-3F71-438A-9E1A-0006B35FBBC2}"/>
              </a:ext>
            </a:extLst>
          </p:cNvPr>
          <p:cNvSpPr txBox="1"/>
          <p:nvPr/>
        </p:nvSpPr>
        <p:spPr>
          <a:xfrm>
            <a:off x="2443087" y="1528281"/>
            <a:ext cx="1273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err="1"/>
              <a:t>Tissue</a:t>
            </a:r>
            <a:r>
              <a:rPr lang="sv-SE" sz="1400" dirty="0"/>
              <a:t> </a:t>
            </a:r>
            <a:r>
              <a:rPr lang="sv-SE" sz="1400" dirty="0" err="1"/>
              <a:t>Therapy</a:t>
            </a:r>
            <a:endParaRPr lang="sv-SE" sz="1400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1D73CD3-82B8-4201-97C1-C1BF3C170295}"/>
              </a:ext>
            </a:extLst>
          </p:cNvPr>
          <p:cNvSpPr txBox="1"/>
          <p:nvPr/>
        </p:nvSpPr>
        <p:spPr>
          <a:xfrm>
            <a:off x="4279867" y="1528281"/>
            <a:ext cx="1087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/>
              <a:t>Cell </a:t>
            </a:r>
            <a:r>
              <a:rPr lang="sv-SE" sz="1400" dirty="0" err="1"/>
              <a:t>Therapy</a:t>
            </a:r>
            <a:endParaRPr lang="sv-SE" sz="1400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BF54BC1-AF52-4893-8CF3-9BC72A29E035}"/>
              </a:ext>
            </a:extLst>
          </p:cNvPr>
          <p:cNvSpPr txBox="1"/>
          <p:nvPr/>
        </p:nvSpPr>
        <p:spPr>
          <a:xfrm>
            <a:off x="5900904" y="1528281"/>
            <a:ext cx="124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/>
              <a:t>Gene </a:t>
            </a:r>
            <a:r>
              <a:rPr lang="sv-SE" sz="1400" dirty="0" err="1"/>
              <a:t>Therapy</a:t>
            </a:r>
            <a:endParaRPr lang="sv-SE" sz="1400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F29538B-AA27-4013-8989-0AADD928283E}"/>
              </a:ext>
            </a:extLst>
          </p:cNvPr>
          <p:cNvSpPr txBox="1"/>
          <p:nvPr/>
        </p:nvSpPr>
        <p:spPr>
          <a:xfrm>
            <a:off x="9146414" y="1543446"/>
            <a:ext cx="1694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Biotech 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0CC8F22-C150-4C24-BBCC-E3523CDD4885}"/>
              </a:ext>
            </a:extLst>
          </p:cNvPr>
          <p:cNvSpPr txBox="1"/>
          <p:nvPr/>
        </p:nvSpPr>
        <p:spPr>
          <a:xfrm>
            <a:off x="10735287" y="1533662"/>
            <a:ext cx="922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/>
              <a:t>Chemicals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9EE2D436-BD89-44B6-9C88-4FF975003A1B}"/>
              </a:ext>
            </a:extLst>
          </p:cNvPr>
          <p:cNvSpPr txBox="1"/>
          <p:nvPr/>
        </p:nvSpPr>
        <p:spPr>
          <a:xfrm>
            <a:off x="4740219" y="983171"/>
            <a:ext cx="378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treatment</a:t>
            </a:r>
            <a:r>
              <a:rPr lang="sv-SE" dirty="0"/>
              <a:t>/</a:t>
            </a:r>
            <a:r>
              <a:rPr lang="sv-SE" dirty="0" err="1"/>
              <a:t>product</a:t>
            </a:r>
            <a:r>
              <a:rPr lang="sv-SE" dirty="0"/>
              <a:t> </a:t>
            </a:r>
            <a:r>
              <a:rPr lang="sv-SE" dirty="0" err="1"/>
              <a:t>modality</a:t>
            </a:r>
            <a:endParaRPr lang="sv-SE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60A1C97-8DF3-4D4F-841C-A181A3508022}"/>
              </a:ext>
            </a:extLst>
          </p:cNvPr>
          <p:cNvSpPr/>
          <p:nvPr/>
        </p:nvSpPr>
        <p:spPr>
          <a:xfrm>
            <a:off x="7556475" y="2031260"/>
            <a:ext cx="4187489" cy="1067501"/>
          </a:xfrm>
          <a:prstGeom prst="rect">
            <a:avLst/>
          </a:prstGeom>
          <a:solidFill>
            <a:srgbClr val="FFFF57"/>
          </a:solidFill>
          <a:ln>
            <a:solidFill>
              <a:srgbClr val="8A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90C203E1-60D8-4141-90EC-EBB92B3E67F1}"/>
              </a:ext>
            </a:extLst>
          </p:cNvPr>
          <p:cNvSpPr/>
          <p:nvPr/>
        </p:nvSpPr>
        <p:spPr>
          <a:xfrm>
            <a:off x="5707996" y="1418184"/>
            <a:ext cx="1631927" cy="290840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5AD0CDE6-8F4B-4118-A003-717A5C2A01CC}"/>
              </a:ext>
            </a:extLst>
          </p:cNvPr>
          <p:cNvSpPr txBox="1"/>
          <p:nvPr/>
        </p:nvSpPr>
        <p:spPr>
          <a:xfrm>
            <a:off x="7961792" y="3932898"/>
            <a:ext cx="1724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By EMA legal </a:t>
            </a:r>
            <a:r>
              <a:rPr lang="sv-SE" sz="1400" dirty="0" err="1"/>
              <a:t>classification</a:t>
            </a:r>
            <a:r>
              <a:rPr lang="sv-SE" sz="1400" dirty="0"/>
              <a:t> all gene </a:t>
            </a:r>
            <a:r>
              <a:rPr lang="sv-SE" sz="1400" dirty="0" err="1"/>
              <a:t>therapies</a:t>
            </a:r>
            <a:r>
              <a:rPr lang="sv-SE" sz="1400" dirty="0"/>
              <a:t> </a:t>
            </a:r>
            <a:r>
              <a:rPr lang="sv-SE" sz="1400" dirty="0" err="1"/>
              <a:t>are</a:t>
            </a:r>
            <a:r>
              <a:rPr lang="sv-SE" sz="1400" dirty="0"/>
              <a:t> </a:t>
            </a:r>
            <a:r>
              <a:rPr lang="sv-SE" sz="1400" dirty="0" err="1"/>
              <a:t>GTMPs</a:t>
            </a:r>
            <a:endParaRPr lang="sv-SE" sz="1400" dirty="0"/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1DFA4563-2C8B-42CA-AC93-B7D4CF7CF8EA}"/>
              </a:ext>
            </a:extLst>
          </p:cNvPr>
          <p:cNvSpPr txBox="1"/>
          <p:nvPr/>
        </p:nvSpPr>
        <p:spPr>
          <a:xfrm>
            <a:off x="5707758" y="2059183"/>
            <a:ext cx="16301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/>
              <a:t>Gene </a:t>
            </a:r>
            <a:r>
              <a:rPr lang="sv-SE" sz="1400" b="1" dirty="0" err="1"/>
              <a:t>Therapy</a:t>
            </a:r>
            <a:r>
              <a:rPr lang="sv-SE" sz="1400" b="1" dirty="0"/>
              <a:t> Medicinal Product (GTMP) </a:t>
            </a:r>
          </a:p>
          <a:p>
            <a:pPr algn="ctr"/>
            <a:endParaRPr lang="sv-SE" sz="1400" dirty="0"/>
          </a:p>
          <a:p>
            <a:pPr algn="ctr"/>
            <a:r>
              <a:rPr lang="sv-SE" sz="1400" dirty="0"/>
              <a:t>eg. </a:t>
            </a:r>
            <a:r>
              <a:rPr lang="sv-SE" sz="1400" dirty="0" err="1"/>
              <a:t>Kymriah</a:t>
            </a:r>
            <a:r>
              <a:rPr lang="sv-SE" sz="1400" dirty="0"/>
              <a:t>, </a:t>
            </a:r>
            <a:r>
              <a:rPr lang="sv-SE" sz="1400" dirty="0" err="1"/>
              <a:t>Imlygic</a:t>
            </a:r>
            <a:r>
              <a:rPr lang="sv-SE" sz="1400" dirty="0"/>
              <a:t>, EV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recombinant</a:t>
            </a:r>
            <a:r>
              <a:rPr lang="sv-SE" sz="1400" dirty="0"/>
              <a:t> </a:t>
            </a:r>
            <a:r>
              <a:rPr lang="sv-SE" sz="1400" dirty="0" err="1"/>
              <a:t>mRNA</a:t>
            </a:r>
            <a:r>
              <a:rPr lang="sv-SE" sz="1400" dirty="0"/>
              <a:t>, ILP100, in-vitro </a:t>
            </a:r>
            <a:r>
              <a:rPr lang="sv-SE" sz="1400" dirty="0" err="1"/>
              <a:t>transcribed</a:t>
            </a:r>
            <a:r>
              <a:rPr lang="sv-SE" sz="1400" dirty="0"/>
              <a:t> </a:t>
            </a:r>
            <a:r>
              <a:rPr lang="sv-SE" sz="1400" dirty="0" err="1"/>
              <a:t>mRNA</a:t>
            </a:r>
            <a:endParaRPr lang="sv-SE" sz="1400" dirty="0"/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FDA6306B-C20D-4145-8F64-DD112FF05087}"/>
              </a:ext>
            </a:extLst>
          </p:cNvPr>
          <p:cNvSpPr txBox="1"/>
          <p:nvPr/>
        </p:nvSpPr>
        <p:spPr>
          <a:xfrm>
            <a:off x="541791" y="2059183"/>
            <a:ext cx="1467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err="1"/>
              <a:t>Combined</a:t>
            </a:r>
            <a:r>
              <a:rPr lang="sv-SE" sz="1400" b="1" dirty="0"/>
              <a:t> ATMP </a:t>
            </a:r>
          </a:p>
          <a:p>
            <a:pPr algn="ctr"/>
            <a:endParaRPr lang="sv-SE" sz="1400" b="1" dirty="0"/>
          </a:p>
          <a:p>
            <a:pPr algn="ctr"/>
            <a:r>
              <a:rPr lang="sv-SE" sz="1400" dirty="0" err="1"/>
              <a:t>medical</a:t>
            </a:r>
            <a:r>
              <a:rPr lang="sv-SE" sz="1400" dirty="0"/>
              <a:t> </a:t>
            </a:r>
            <a:r>
              <a:rPr lang="sv-SE" sz="1400" dirty="0" err="1"/>
              <a:t>device</a:t>
            </a:r>
            <a:r>
              <a:rPr lang="sv-SE" sz="1400" dirty="0"/>
              <a:t> plus a TEP, </a:t>
            </a:r>
            <a:r>
              <a:rPr lang="sv-SE" sz="1400" dirty="0" err="1"/>
              <a:t>sCTMP</a:t>
            </a:r>
            <a:r>
              <a:rPr lang="sv-SE" sz="1400" dirty="0"/>
              <a:t> or GTMP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229A595C-5C55-4F76-904F-ED1E1ACB6C1D}"/>
              </a:ext>
            </a:extLst>
          </p:cNvPr>
          <p:cNvSpPr txBox="1"/>
          <p:nvPr/>
        </p:nvSpPr>
        <p:spPr>
          <a:xfrm>
            <a:off x="2266692" y="2059183"/>
            <a:ext cx="16319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err="1"/>
              <a:t>Tissue</a:t>
            </a:r>
            <a:r>
              <a:rPr lang="sv-SE" sz="1400" b="1" dirty="0"/>
              <a:t> </a:t>
            </a:r>
            <a:r>
              <a:rPr lang="sv-SE" sz="1400" b="1" dirty="0" err="1"/>
              <a:t>Engineered</a:t>
            </a:r>
            <a:r>
              <a:rPr lang="sv-SE" sz="1400" b="1" dirty="0"/>
              <a:t> Product (TEP) </a:t>
            </a:r>
          </a:p>
          <a:p>
            <a:pPr algn="ctr"/>
            <a:endParaRPr lang="sv-SE" sz="1400" dirty="0"/>
          </a:p>
          <a:p>
            <a:pPr algn="ctr"/>
            <a:r>
              <a:rPr lang="sv-SE" sz="1400" dirty="0"/>
              <a:t>eg. </a:t>
            </a:r>
            <a:r>
              <a:rPr lang="sv-SE" sz="1400" dirty="0" err="1"/>
              <a:t>Spherox</a:t>
            </a:r>
            <a:r>
              <a:rPr lang="sv-SE" sz="1400" dirty="0"/>
              <a:t>, </a:t>
            </a:r>
            <a:r>
              <a:rPr lang="sv-SE" sz="1400" dirty="0" err="1"/>
              <a:t>lab</a:t>
            </a:r>
            <a:r>
              <a:rPr lang="sv-SE" sz="1400" dirty="0"/>
              <a:t> </a:t>
            </a:r>
            <a:r>
              <a:rPr lang="sv-SE" sz="1400" dirty="0" err="1"/>
              <a:t>grown</a:t>
            </a:r>
            <a:r>
              <a:rPr lang="sv-SE" sz="1400" dirty="0"/>
              <a:t> skin for </a:t>
            </a:r>
            <a:r>
              <a:rPr lang="sv-SE" sz="1400" dirty="0" err="1"/>
              <a:t>burns</a:t>
            </a:r>
            <a:r>
              <a:rPr lang="sv-SE" sz="1400" dirty="0"/>
              <a:t> </a:t>
            </a:r>
            <a:r>
              <a:rPr lang="sv-SE" sz="1400" dirty="0" err="1"/>
              <a:t>treatment</a:t>
            </a:r>
            <a:r>
              <a:rPr lang="sv-SE" sz="1400" dirty="0"/>
              <a:t>, P-TEV (</a:t>
            </a:r>
            <a:r>
              <a:rPr lang="sv-SE" sz="1400" dirty="0" err="1"/>
              <a:t>Verigraft</a:t>
            </a:r>
            <a:r>
              <a:rPr lang="sv-SE" sz="1400" dirty="0"/>
              <a:t>)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4C919A36-E175-467E-8683-7144FC5C744D}"/>
              </a:ext>
            </a:extLst>
          </p:cNvPr>
          <p:cNvSpPr txBox="1"/>
          <p:nvPr/>
        </p:nvSpPr>
        <p:spPr>
          <a:xfrm>
            <a:off x="3985780" y="2059183"/>
            <a:ext cx="1627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err="1"/>
              <a:t>Somatic</a:t>
            </a:r>
            <a:r>
              <a:rPr lang="sv-SE" sz="1400" b="1" dirty="0"/>
              <a:t> cell </a:t>
            </a:r>
            <a:r>
              <a:rPr lang="sv-SE" sz="1400" b="1" dirty="0" err="1"/>
              <a:t>therapy</a:t>
            </a:r>
            <a:r>
              <a:rPr lang="sv-SE" sz="1400" b="1" dirty="0"/>
              <a:t> medicinal </a:t>
            </a:r>
            <a:r>
              <a:rPr lang="sv-SE" sz="1400" b="1" dirty="0" err="1"/>
              <a:t>product</a:t>
            </a:r>
            <a:r>
              <a:rPr lang="sv-SE" sz="1400" b="1" dirty="0"/>
              <a:t> (</a:t>
            </a:r>
            <a:r>
              <a:rPr lang="sv-SE" sz="1400" b="1" dirty="0" err="1"/>
              <a:t>sCTMP</a:t>
            </a:r>
            <a:r>
              <a:rPr lang="sv-SE" sz="1400" b="1" dirty="0"/>
              <a:t>) </a:t>
            </a:r>
          </a:p>
          <a:p>
            <a:pPr algn="ctr"/>
            <a:endParaRPr lang="sv-SE" sz="1400" b="1" dirty="0"/>
          </a:p>
          <a:p>
            <a:pPr algn="ctr"/>
            <a:r>
              <a:rPr lang="sv-SE" sz="1400" dirty="0"/>
              <a:t>eg. </a:t>
            </a:r>
            <a:r>
              <a:rPr lang="sv-SE" sz="1400" dirty="0" err="1"/>
              <a:t>Holoclar</a:t>
            </a:r>
            <a:r>
              <a:rPr lang="sv-SE" sz="1400" dirty="0"/>
              <a:t>, </a:t>
            </a:r>
            <a:r>
              <a:rPr lang="sv-SE" sz="1400" dirty="0" err="1"/>
              <a:t>Alofisel</a:t>
            </a:r>
            <a:r>
              <a:rPr lang="sv-SE" sz="1400" dirty="0"/>
              <a:t>, </a:t>
            </a:r>
            <a:r>
              <a:rPr lang="sv-SE" sz="1400" dirty="0" err="1"/>
              <a:t>lab</a:t>
            </a:r>
            <a:r>
              <a:rPr lang="sv-SE" sz="1400" dirty="0"/>
              <a:t> </a:t>
            </a:r>
            <a:r>
              <a:rPr lang="sv-SE" sz="1400" dirty="0" err="1"/>
              <a:t>expanded</a:t>
            </a:r>
            <a:r>
              <a:rPr lang="sv-SE" sz="1400" dirty="0"/>
              <a:t> </a:t>
            </a:r>
            <a:r>
              <a:rPr lang="sv-SE" sz="1400" dirty="0" err="1"/>
              <a:t>blood</a:t>
            </a:r>
            <a:r>
              <a:rPr lang="sv-SE" sz="1400" dirty="0"/>
              <a:t> </a:t>
            </a:r>
            <a:r>
              <a:rPr lang="sv-SE" sz="1400" dirty="0" err="1"/>
              <a:t>stem</a:t>
            </a:r>
            <a:r>
              <a:rPr lang="sv-SE" sz="1400" dirty="0"/>
              <a:t> cells…..</a:t>
            </a:r>
            <a:r>
              <a:rPr lang="sv-SE" sz="1400" dirty="0">
                <a:solidFill>
                  <a:srgbClr val="FF0000"/>
                </a:solidFill>
              </a:rPr>
              <a:t>MSC for </a:t>
            </a:r>
            <a:r>
              <a:rPr lang="sv-SE" sz="1400" dirty="0" err="1">
                <a:solidFill>
                  <a:srgbClr val="FF0000"/>
                </a:solidFill>
              </a:rPr>
              <a:t>arthritis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9EC4E017-0FC3-41AC-8175-96D2EB2D1DF8}"/>
              </a:ext>
            </a:extLst>
          </p:cNvPr>
          <p:cNvSpPr/>
          <p:nvPr/>
        </p:nvSpPr>
        <p:spPr>
          <a:xfrm>
            <a:off x="2214137" y="5036072"/>
            <a:ext cx="3493621" cy="1696032"/>
          </a:xfrm>
          <a:prstGeom prst="rect">
            <a:avLst/>
          </a:prstGeom>
          <a:solidFill>
            <a:srgbClr val="8A87BF"/>
          </a:solidFill>
          <a:ln w="38100">
            <a:solidFill>
              <a:srgbClr val="8A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 err="1">
                <a:solidFill>
                  <a:schemeClr val="tx1"/>
                </a:solidFill>
              </a:rPr>
              <a:t>Tissues</a:t>
            </a:r>
            <a:r>
              <a:rPr lang="sv-SE" dirty="0">
                <a:solidFill>
                  <a:schemeClr val="tx1"/>
                </a:solidFill>
              </a:rPr>
              <a:t> and Cells (2004/23/EC), </a:t>
            </a:r>
            <a:r>
              <a:rPr lang="sv-SE" dirty="0" err="1">
                <a:solidFill>
                  <a:schemeClr val="tx1"/>
                </a:solidFill>
              </a:rPr>
              <a:t>Blood</a:t>
            </a:r>
            <a:r>
              <a:rPr lang="sv-SE" dirty="0">
                <a:solidFill>
                  <a:schemeClr val="tx1"/>
                </a:solidFill>
              </a:rPr>
              <a:t> (2002/98/EC)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7" name="Vänster klammerparentes 46">
            <a:extLst>
              <a:ext uri="{FF2B5EF4-FFF2-40B4-BE49-F238E27FC236}">
                <a16:creationId xmlns:a16="http://schemas.microsoft.com/office/drawing/2014/main" id="{EE1FD79E-66F9-411F-9604-1E9502FFD907}"/>
              </a:ext>
            </a:extLst>
          </p:cNvPr>
          <p:cNvSpPr/>
          <p:nvPr/>
        </p:nvSpPr>
        <p:spPr>
          <a:xfrm rot="5400000">
            <a:off x="6288388" y="-2589325"/>
            <a:ext cx="172340" cy="6622921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08C983A3-88FE-4988-B69E-159B8EF47F6D}"/>
              </a:ext>
            </a:extLst>
          </p:cNvPr>
          <p:cNvSpPr txBox="1"/>
          <p:nvPr/>
        </p:nvSpPr>
        <p:spPr>
          <a:xfrm>
            <a:off x="9240909" y="2054523"/>
            <a:ext cx="1329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eg. Insulin, </a:t>
            </a:r>
            <a:r>
              <a:rPr lang="sv-SE" sz="1400" dirty="0" err="1"/>
              <a:t>antibodies</a:t>
            </a:r>
            <a:r>
              <a:rPr lang="sv-SE" sz="1400" dirty="0"/>
              <a:t>, EV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transgenic</a:t>
            </a:r>
            <a:r>
              <a:rPr lang="sv-SE" sz="1400" dirty="0"/>
              <a:t> protein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643F943D-6FA2-4FE8-9F34-59A3B3EE082C}"/>
              </a:ext>
            </a:extLst>
          </p:cNvPr>
          <p:cNvSpPr/>
          <p:nvPr/>
        </p:nvSpPr>
        <p:spPr>
          <a:xfrm>
            <a:off x="175591" y="8160571"/>
            <a:ext cx="11793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hlinkClick r:id="rId5"/>
              </a:rPr>
              <a:t>https://ct.catapult.org.uk/sites/default/files/publication/DanRabbie_Taking%20Advanced%20Therapy%20Medicinal%20Products%20%28ATMPs%29%20to%20Market_29Jun18.pdf</a:t>
            </a:r>
            <a:endParaRPr lang="sv-SE" dirty="0"/>
          </a:p>
        </p:txBody>
      </p:sp>
      <p:sp>
        <p:nvSpPr>
          <p:cNvPr id="52" name="Rubrik 1">
            <a:extLst>
              <a:ext uri="{FF2B5EF4-FFF2-40B4-BE49-F238E27FC236}">
                <a16:creationId xmlns:a16="http://schemas.microsoft.com/office/drawing/2014/main" id="{BCB04014-8559-4FE8-99F5-87B071CF442D}"/>
              </a:ext>
            </a:extLst>
          </p:cNvPr>
          <p:cNvSpPr txBox="1">
            <a:spLocks/>
          </p:cNvSpPr>
          <p:nvPr/>
        </p:nvSpPr>
        <p:spPr>
          <a:xfrm>
            <a:off x="7981515" y="5143582"/>
            <a:ext cx="18604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400" b="1" dirty="0"/>
              <a:t>NOT </a:t>
            </a:r>
            <a:r>
              <a:rPr lang="sv-SE" sz="2400" b="1" dirty="0" err="1"/>
              <a:t>ATMPs</a:t>
            </a:r>
            <a:endParaRPr lang="sv-SE" sz="2400" b="1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087966F-BE97-4F35-98E7-CA2DA97CCF64}"/>
              </a:ext>
            </a:extLst>
          </p:cNvPr>
          <p:cNvSpPr/>
          <p:nvPr/>
        </p:nvSpPr>
        <p:spPr>
          <a:xfrm>
            <a:off x="10663875" y="2154778"/>
            <a:ext cx="1065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dirty="0"/>
              <a:t>eg. Aspirin, </a:t>
            </a:r>
            <a:r>
              <a:rPr lang="sv-SE" sz="1400" dirty="0" err="1"/>
              <a:t>Spinraza</a:t>
            </a:r>
            <a:endParaRPr lang="sv-SE" sz="1400" dirty="0"/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99C88F09-5FC4-4E56-9E64-875CAB3E2DFC}"/>
              </a:ext>
            </a:extLst>
          </p:cNvPr>
          <p:cNvSpPr txBox="1"/>
          <p:nvPr/>
        </p:nvSpPr>
        <p:spPr>
          <a:xfrm>
            <a:off x="10468692" y="3555640"/>
            <a:ext cx="14135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Synthetic </a:t>
            </a:r>
            <a:r>
              <a:rPr lang="sv-SE" sz="1400" dirty="0" err="1"/>
              <a:t>oligonucleotide</a:t>
            </a:r>
            <a:r>
              <a:rPr lang="sv-SE" sz="1400" dirty="0"/>
              <a:t>, </a:t>
            </a:r>
            <a:r>
              <a:rPr lang="sv-SE" sz="1400" dirty="0" err="1"/>
              <a:t>legally</a:t>
            </a:r>
            <a:r>
              <a:rPr lang="sv-SE" sz="1400" dirty="0"/>
              <a:t> </a:t>
            </a:r>
            <a:r>
              <a:rPr lang="sv-SE" sz="1400" dirty="0" err="1"/>
              <a:t>speaking</a:t>
            </a:r>
            <a:r>
              <a:rPr lang="sv-SE" sz="1400" dirty="0"/>
              <a:t>, </a:t>
            </a:r>
            <a:r>
              <a:rPr lang="sv-SE" sz="1400" dirty="0" err="1"/>
              <a:t>are</a:t>
            </a:r>
            <a:r>
              <a:rPr lang="sv-SE" sz="1400" dirty="0"/>
              <a:t> not gene </a:t>
            </a:r>
            <a:r>
              <a:rPr lang="sv-SE" sz="1400" dirty="0" err="1"/>
              <a:t>therapies</a:t>
            </a:r>
            <a:endParaRPr lang="sv-SE" sz="1400" dirty="0"/>
          </a:p>
        </p:txBody>
      </p: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7E364AB6-9BBC-43A9-B7D3-B9DADD36421F}"/>
              </a:ext>
            </a:extLst>
          </p:cNvPr>
          <p:cNvCxnSpPr/>
          <p:nvPr/>
        </p:nvCxnSpPr>
        <p:spPr>
          <a:xfrm>
            <a:off x="11124962" y="2923963"/>
            <a:ext cx="0" cy="611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ktangel 58">
            <a:extLst>
              <a:ext uri="{FF2B5EF4-FFF2-40B4-BE49-F238E27FC236}">
                <a16:creationId xmlns:a16="http://schemas.microsoft.com/office/drawing/2014/main" id="{A978CA60-EAE6-457D-BDCF-FB0076C817DD}"/>
              </a:ext>
            </a:extLst>
          </p:cNvPr>
          <p:cNvSpPr/>
          <p:nvPr/>
        </p:nvSpPr>
        <p:spPr>
          <a:xfrm>
            <a:off x="9227635" y="1430926"/>
            <a:ext cx="1357948" cy="17481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B54CF314-4953-4E45-9F3A-8F7366BCFA52}"/>
              </a:ext>
            </a:extLst>
          </p:cNvPr>
          <p:cNvSpPr/>
          <p:nvPr/>
        </p:nvSpPr>
        <p:spPr>
          <a:xfrm>
            <a:off x="10678962" y="1431466"/>
            <a:ext cx="1065002" cy="174760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14740811-5284-44F4-B58B-D1FF1CE0A837}"/>
              </a:ext>
            </a:extLst>
          </p:cNvPr>
          <p:cNvSpPr txBox="1"/>
          <p:nvPr/>
        </p:nvSpPr>
        <p:spPr>
          <a:xfrm>
            <a:off x="7555383" y="1535154"/>
            <a:ext cx="1512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/>
              <a:t>Vaccines</a:t>
            </a:r>
            <a:endParaRPr lang="sv-SE" sz="1400" dirty="0"/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6833F995-C02A-4B51-A4F8-0C6F14838303}"/>
              </a:ext>
            </a:extLst>
          </p:cNvPr>
          <p:cNvSpPr txBox="1"/>
          <p:nvPr/>
        </p:nvSpPr>
        <p:spPr>
          <a:xfrm>
            <a:off x="7574733" y="2043916"/>
            <a:ext cx="1539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eg. </a:t>
            </a:r>
            <a:r>
              <a:rPr lang="en-US" sz="1400" dirty="0"/>
              <a:t>DNA vaccines or recombinant virus AGAINST infectious disease</a:t>
            </a:r>
            <a:endParaRPr lang="sv-SE" sz="1400" dirty="0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8881C4C9-BB10-44F3-93C0-045A89DC3BDD}"/>
              </a:ext>
            </a:extLst>
          </p:cNvPr>
          <p:cNvSpPr/>
          <p:nvPr/>
        </p:nvSpPr>
        <p:spPr>
          <a:xfrm>
            <a:off x="7548210" y="1423113"/>
            <a:ext cx="1583066" cy="175595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A4D4545-642E-4A00-AEFC-F1991703D479}"/>
              </a:ext>
            </a:extLst>
          </p:cNvPr>
          <p:cNvSpPr/>
          <p:nvPr/>
        </p:nvSpPr>
        <p:spPr>
          <a:xfrm>
            <a:off x="464477" y="4912400"/>
            <a:ext cx="1545208" cy="863559"/>
          </a:xfrm>
          <a:prstGeom prst="rect">
            <a:avLst/>
          </a:prstGeom>
          <a:solidFill>
            <a:srgbClr val="FFFF57"/>
          </a:solidFill>
          <a:ln>
            <a:solidFill>
              <a:srgbClr val="8A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eg. </a:t>
            </a:r>
            <a:r>
              <a:rPr lang="sv-SE" sz="1400" dirty="0" err="1">
                <a:solidFill>
                  <a:schemeClr val="tx1"/>
                </a:solidFill>
              </a:rPr>
              <a:t>medical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device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only</a:t>
            </a:r>
            <a:r>
              <a:rPr lang="sv-SE" sz="1400" dirty="0">
                <a:solidFill>
                  <a:schemeClr val="tx1"/>
                </a:solidFill>
              </a:rPr>
              <a:t>, </a:t>
            </a:r>
            <a:r>
              <a:rPr lang="sv-SE" sz="1400" dirty="0" err="1">
                <a:solidFill>
                  <a:schemeClr val="tx1"/>
                </a:solidFill>
              </a:rPr>
              <a:t>deceullarised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scaffold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64" name="Rak pilkoppling 63">
            <a:extLst>
              <a:ext uri="{FF2B5EF4-FFF2-40B4-BE49-F238E27FC236}">
                <a16:creationId xmlns:a16="http://schemas.microsoft.com/office/drawing/2014/main" id="{21FF3D5F-C437-48DD-BAC2-14F87A2BBE29}"/>
              </a:ext>
            </a:extLst>
          </p:cNvPr>
          <p:cNvCxnSpPr>
            <a:cxnSpLocks/>
          </p:cNvCxnSpPr>
          <p:nvPr/>
        </p:nvCxnSpPr>
        <p:spPr>
          <a:xfrm>
            <a:off x="7337907" y="4103762"/>
            <a:ext cx="623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ktangel 64">
            <a:extLst>
              <a:ext uri="{FF2B5EF4-FFF2-40B4-BE49-F238E27FC236}">
                <a16:creationId xmlns:a16="http://schemas.microsoft.com/office/drawing/2014/main" id="{57C6984C-172B-44C5-9A4A-A9210960A6DA}"/>
              </a:ext>
            </a:extLst>
          </p:cNvPr>
          <p:cNvSpPr/>
          <p:nvPr/>
        </p:nvSpPr>
        <p:spPr>
          <a:xfrm>
            <a:off x="464477" y="1418185"/>
            <a:ext cx="1551538" cy="442815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40607A43-F99A-4177-AD98-C6B1EA0B173B}"/>
              </a:ext>
            </a:extLst>
          </p:cNvPr>
          <p:cNvSpPr/>
          <p:nvPr/>
        </p:nvSpPr>
        <p:spPr>
          <a:xfrm>
            <a:off x="2263805" y="5082172"/>
            <a:ext cx="3353904" cy="764163"/>
          </a:xfrm>
          <a:prstGeom prst="rect">
            <a:avLst/>
          </a:prstGeom>
          <a:solidFill>
            <a:srgbClr val="FFFF57"/>
          </a:solidFill>
          <a:ln>
            <a:solidFill>
              <a:srgbClr val="8A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69F65C8-D43E-4A51-BA82-2D389F119B10}"/>
              </a:ext>
            </a:extLst>
          </p:cNvPr>
          <p:cNvSpPr/>
          <p:nvPr/>
        </p:nvSpPr>
        <p:spPr>
          <a:xfrm>
            <a:off x="2263804" y="1418182"/>
            <a:ext cx="1631927" cy="450787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7D47365-FB13-4639-987F-AE0C427940D2}"/>
              </a:ext>
            </a:extLst>
          </p:cNvPr>
          <p:cNvSpPr/>
          <p:nvPr/>
        </p:nvSpPr>
        <p:spPr>
          <a:xfrm>
            <a:off x="3985781" y="1418182"/>
            <a:ext cx="1631927" cy="450787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588A77D1-3923-43DC-AA27-49828743515B}"/>
              </a:ext>
            </a:extLst>
          </p:cNvPr>
          <p:cNvSpPr/>
          <p:nvPr/>
        </p:nvSpPr>
        <p:spPr>
          <a:xfrm>
            <a:off x="3985781" y="5159230"/>
            <a:ext cx="1631927" cy="704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eg. </a:t>
            </a:r>
            <a:r>
              <a:rPr lang="sv-SE" sz="1400" dirty="0" err="1">
                <a:solidFill>
                  <a:schemeClr val="tx1"/>
                </a:solidFill>
              </a:rPr>
              <a:t>bone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marrow</a:t>
            </a:r>
            <a:r>
              <a:rPr lang="sv-SE" sz="1400" dirty="0">
                <a:solidFill>
                  <a:schemeClr val="tx1"/>
                </a:solidFill>
              </a:rPr>
              <a:t> transplant, </a:t>
            </a:r>
            <a:r>
              <a:rPr lang="sv-SE" sz="1400" dirty="0" err="1">
                <a:solidFill>
                  <a:schemeClr val="tx1"/>
                </a:solidFill>
              </a:rPr>
              <a:t>blood</a:t>
            </a:r>
            <a:r>
              <a:rPr lang="sv-SE" sz="1400" dirty="0">
                <a:solidFill>
                  <a:schemeClr val="tx1"/>
                </a:solidFill>
              </a:rPr>
              <a:t> transfusions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0CF1E6B-98EE-43E3-BDD0-991F61044D63}"/>
              </a:ext>
            </a:extLst>
          </p:cNvPr>
          <p:cNvSpPr/>
          <p:nvPr/>
        </p:nvSpPr>
        <p:spPr>
          <a:xfrm>
            <a:off x="2263206" y="5141575"/>
            <a:ext cx="1715056" cy="704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eg. skin transplant for </a:t>
            </a:r>
            <a:r>
              <a:rPr lang="sv-SE" sz="1400" dirty="0" err="1">
                <a:solidFill>
                  <a:schemeClr val="tx1"/>
                </a:solidFill>
              </a:rPr>
              <a:t>burns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treatment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012BCF5-F1A4-49DC-B33A-B8DB701DAD91}"/>
              </a:ext>
            </a:extLst>
          </p:cNvPr>
          <p:cNvSpPr txBox="1"/>
          <p:nvPr/>
        </p:nvSpPr>
        <p:spPr>
          <a:xfrm>
            <a:off x="10534952" y="6487470"/>
            <a:ext cx="152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ATMP Sweden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46C605F-A6BE-46C9-9D37-2BEAB36666CA}"/>
              </a:ext>
            </a:extLst>
          </p:cNvPr>
          <p:cNvSpPr txBox="1"/>
          <p:nvPr/>
        </p:nvSpPr>
        <p:spPr>
          <a:xfrm>
            <a:off x="10172027" y="5664487"/>
            <a:ext cx="314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Orphan</a:t>
            </a:r>
            <a:r>
              <a:rPr lang="sv-SE" dirty="0"/>
              <a:t> </a:t>
            </a:r>
            <a:r>
              <a:rPr lang="sv-SE" dirty="0" err="1"/>
              <a:t>drugs</a:t>
            </a:r>
            <a:r>
              <a:rPr lang="sv-SE" dirty="0"/>
              <a:t>? – Örjan Norberg</a:t>
            </a:r>
          </a:p>
        </p:txBody>
      </p:sp>
    </p:spTree>
    <p:extLst>
      <p:ext uri="{BB962C8B-B14F-4D97-AF65-F5344CB8AC3E}">
        <p14:creationId xmlns:p14="http://schemas.microsoft.com/office/powerpoint/2010/main" val="650108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621</Words>
  <Application>Microsoft Office PowerPoint</Application>
  <PresentationFormat>Bredbild</PresentationFormat>
  <Paragraphs>144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Gotham Bold Regular</vt:lpstr>
      <vt:lpstr>Gotham Medium Regular</vt:lpstr>
      <vt:lpstr>Wingdings</vt:lpstr>
      <vt:lpstr>Office-tema</vt:lpstr>
      <vt:lpstr>What are ATMPs?</vt:lpstr>
      <vt:lpstr>PowerPoint-presentation</vt:lpstr>
      <vt:lpstr>PowerPoint-presentation</vt:lpstr>
      <vt:lpstr>PowerPoint-presentation</vt:lpstr>
      <vt:lpstr>PowerPoint-presentation</vt:lpstr>
      <vt:lpstr>ATMPs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– securing Swedish advanced therapies</dc:title>
  <dc:creator>Heather Main(cj1x)</dc:creator>
  <cp:lastModifiedBy>Heather Main</cp:lastModifiedBy>
  <cp:revision>112</cp:revision>
  <dcterms:created xsi:type="dcterms:W3CDTF">2021-02-05T15:18:29Z</dcterms:created>
  <dcterms:modified xsi:type="dcterms:W3CDTF">2021-03-31T08:32:14Z</dcterms:modified>
</cp:coreProperties>
</file>