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59" r:id="rId3"/>
    <p:sldId id="260" r:id="rId4"/>
    <p:sldId id="266" r:id="rId5"/>
    <p:sldId id="272" r:id="rId6"/>
    <p:sldId id="269" r:id="rId7"/>
    <p:sldId id="281" r:id="rId8"/>
    <p:sldId id="279" r:id="rId9"/>
    <p:sldId id="280" r:id="rId10"/>
    <p:sldId id="273" r:id="rId11"/>
    <p:sldId id="275" r:id="rId12"/>
    <p:sldId id="268" r:id="rId13"/>
    <p:sldId id="277" r:id="rId14"/>
    <p:sldId id="278" r:id="rId15"/>
    <p:sldId id="271" r:id="rId16"/>
    <p:sldId id="262" r:id="rId17"/>
    <p:sldId id="26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ain" initials="HM" lastIdx="2" clrIdx="0">
    <p:extLst>
      <p:ext uri="{19B8F6BF-5375-455C-9EA6-DF929625EA0E}">
        <p15:presenceInfo xmlns:p15="http://schemas.microsoft.com/office/powerpoint/2012/main" userId="S::heather.main@regionstockholm.se::74e13e30-1f6f-4b11-88e5-b0b34a75b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8F"/>
    <a:srgbClr val="FAFAFA"/>
    <a:srgbClr val="6B7072"/>
    <a:srgbClr val="B0B2B1"/>
    <a:srgbClr val="FFC556"/>
    <a:srgbClr val="EC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6DF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A-4CD2-9F09-7798082572B0}"/>
              </c:ext>
            </c:extLst>
          </c:dPt>
          <c:dPt>
            <c:idx val="1"/>
            <c:bubble3D val="0"/>
            <c:spPr>
              <a:solidFill>
                <a:srgbClr val="4A9E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A-4CD2-9F09-7798082572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A-4CD2-9F09-7798082572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3A-4CD2-9F09-7798082572B0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240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3A-4CD2-9F09-77980825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6DF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A-4CD2-9F09-7798082572B0}"/>
              </c:ext>
            </c:extLst>
          </c:dPt>
          <c:dPt>
            <c:idx val="1"/>
            <c:bubble3D val="0"/>
            <c:spPr>
              <a:solidFill>
                <a:srgbClr val="4A9E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A-4CD2-9F09-7798082572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A-4CD2-9F09-7798082572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3A-4CD2-9F09-7798082572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D6-4C11-A6AB-F51D9DC7F2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3A-4CD2-9F09-77980825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6DF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A-4CD2-9F09-7798082572B0}"/>
              </c:ext>
            </c:extLst>
          </c:dPt>
          <c:dPt>
            <c:idx val="1"/>
            <c:bubble3D val="0"/>
            <c:spPr>
              <a:solidFill>
                <a:srgbClr val="4A9E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A-4CD2-9F09-7798082572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A-4CD2-9F09-7798082572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3A-4CD2-9F09-7798082572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D6-4C11-A6AB-F51D9DC7F2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3A-4CD2-9F09-77980825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484E-B8B5-CB4A-B649-C1B06C7FB290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F237-49B2-724A-BE02-DE074D6AB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57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8E9A5-6261-984E-9BEF-AA3F85D4E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D24171-B42A-8A49-B37E-A6436D51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33B4A-C389-0848-868B-282A36E2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7E08D4-C2D2-7246-ABEE-3BAD802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E4B157-8F7E-5941-8158-1726D1D5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91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05F4-663C-6249-954A-E42C72B7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5DDF68-5D6D-2948-8716-CCB0DFF21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3B00BB-EBD0-C644-B084-E27A2A0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292D3A-15AF-7949-AFE7-976DCAC5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4646B4-CBF7-6641-99A3-F491EBAD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05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6C346C-5AB3-4243-946D-110A392D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2FD576-88D6-D447-BAFC-141BF9083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9EC9A-E7EB-1A4D-8F8D-868CB6E4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7EB131-7CC4-2043-BB13-97BAACD7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91F788-97D5-5747-BEAC-9512FFFE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4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31AF6-1BB8-924D-B3D3-6A491011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249660-C54D-CC47-9188-AAEA428B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64421-124E-F84A-B4EC-D473AC3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F3570E-98B5-7B4E-9928-C0E37A89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CA80BB-3145-BF42-BBB3-A226E6CB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22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6822E-0690-BB40-AC58-D41205CE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4E14B-0384-BB47-AF14-D0D7187E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555DD-8A57-6D4B-962E-0BA3EC52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8E4DD5-454A-964D-BBCF-9F356ABA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819E5-C185-434F-BD74-24A74985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8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CB46E-5D2C-314F-A0AE-E8A4ABF9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A65F4-32A8-2947-8122-4CCF7D12B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0703C1-4E44-A544-9A1A-AE942588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52DB06-3625-CE40-A065-85245A1F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AAD808-689E-AE4B-AD33-D153BA31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7C03FF-EF41-8F46-91BF-9B1FF64D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3E0B0-4628-E74A-B79B-CD4921EB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6C358C-25DE-3948-AF88-C7EE9615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06DC92-6E38-634F-AA34-5E4B3543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046AAB-59FC-2842-8792-91CF96517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B41B92-F3A6-6045-B66F-CB836AF66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C4BC59-48A8-9241-843D-02EFF3F8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AB4622-0609-4E43-919D-A84A9073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F393851-6684-D048-ABB4-E5E8826A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5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82F91-2F6B-D54D-8A23-B5AAA6D1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FE3379-0EB7-704E-B518-DE176672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2EC002-DE7B-9D4F-9A8F-754C02C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41C0CB-69B1-6C42-B4BD-DEBFDDCA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360985-DDA3-6242-B192-2131EBB5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4B72B0-F34F-A649-ABBA-A37F00A3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85CCF-C71A-E344-94AC-CEBEF48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9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2F7D8-8F78-6145-9F60-B06804C6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6B78BC-268C-054C-B0EA-5617C7B6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6352E9-0F79-0E42-8979-E145B045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4ED515-F3D1-BA4F-8DC5-BC31C5B0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E06713-8942-FF4B-9E5F-9A1BF89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3D6DBF-54D9-AB47-8B32-8A256EE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1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3A6B3-9D29-3945-AD0D-03B085C9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BADE92-B050-CE4C-BA4C-265C8E91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7F1D14-AAAF-A247-A17B-98ABC5A3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E3A0E2-38D3-E745-9E15-F85DA07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E8E96B-2AFC-0E49-A256-95C8E1DB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555C6-EE6C-FB44-9A8C-5B6B87C2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7A6391-C50A-7C47-83BB-597C8A5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AA79BD-4B03-414E-9E4F-E16CA3DC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1492F-21CC-B746-B9AB-39E831514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38F5-4D07-4E40-8917-71C56B10EBA7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8D4E76-F439-0241-B773-6DD773E4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2015F8-1893-A148-9D1B-0D47164D1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14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tmpsweden.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tmpsweden.se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tmpsweden.se/about-atmps/what-are-atmp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5D443-7C66-7240-B2F2-7DACBE8A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876"/>
            <a:ext cx="10515600" cy="1721582"/>
          </a:xfrm>
        </p:spPr>
        <p:txBody>
          <a:bodyPr>
            <a:normAutofit/>
          </a:bodyPr>
          <a:lstStyle/>
          <a:p>
            <a:pPr algn="ctr"/>
            <a:r>
              <a:rPr lang="sv-SE" sz="5400" dirty="0" err="1">
                <a:latin typeface="Roboto" panose="02000000000000000000" pitchFamily="2" charset="0"/>
                <a:ea typeface="Roboto" panose="02000000000000000000" pitchFamily="2" charset="0"/>
              </a:rPr>
              <a:t>Who</a:t>
            </a:r>
            <a:r>
              <a:rPr lang="sv-SE" sz="5400" dirty="0">
                <a:latin typeface="Roboto" panose="02000000000000000000" pitchFamily="2" charset="0"/>
                <a:ea typeface="Roboto" panose="02000000000000000000" pitchFamily="2" charset="0"/>
              </a:rPr>
              <a:t> is ATMP Sweden?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75E55C-40DA-874B-B4E8-6A5CDB67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9251"/>
            <a:ext cx="10515600" cy="2902422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Dr. Heather Main, ATMP Sweden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May 19, 2022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95711873-34EE-114A-9C58-389D427B6554}"/>
              </a:ext>
            </a:extLst>
          </p:cNvPr>
          <p:cNvCxnSpPr>
            <a:cxnSpLocks/>
          </p:cNvCxnSpPr>
          <p:nvPr/>
        </p:nvCxnSpPr>
        <p:spPr>
          <a:xfrm>
            <a:off x="4794421" y="3759119"/>
            <a:ext cx="260315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E530D82-1139-499C-B9CB-EE35BED5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50" y="783565"/>
            <a:ext cx="3291413" cy="12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554FE-4F0A-4B49-B718-DC332888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6" y="1431122"/>
            <a:ext cx="7215148" cy="167660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Who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is ATMP Sweden?</a:t>
            </a:r>
            <a:endParaRPr lang="sv-SE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8F01B3-9E3D-466A-A357-07D7B641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6" y="3200401"/>
            <a:ext cx="10499886" cy="2924565"/>
          </a:xfrm>
        </p:spPr>
        <p:txBody>
          <a:bodyPr>
            <a:normAutofit/>
          </a:bodyPr>
          <a:lstStyle/>
          <a:p>
            <a:r>
              <a:rPr lang="sv-SE" dirty="0"/>
              <a:t>The Swedish National </a:t>
            </a:r>
            <a:r>
              <a:rPr lang="sv-SE" dirty="0" err="1"/>
              <a:t>network</a:t>
            </a:r>
            <a:r>
              <a:rPr lang="sv-SE" dirty="0"/>
              <a:t> for ATMP </a:t>
            </a:r>
            <a:r>
              <a:rPr lang="sv-SE" dirty="0" err="1"/>
              <a:t>activities</a:t>
            </a:r>
            <a:endParaRPr lang="sv-SE" dirty="0"/>
          </a:p>
          <a:p>
            <a:pPr lvl="1"/>
            <a:r>
              <a:rPr lang="en-US" dirty="0"/>
              <a:t>Coordinating communication and engagement between activities</a:t>
            </a:r>
          </a:p>
          <a:p>
            <a:pPr lvl="2"/>
            <a:r>
              <a:rPr lang="en-US" dirty="0"/>
              <a:t>Assist in the networking/information exchange of various stakeholder groups</a:t>
            </a:r>
            <a:endParaRPr lang="sv-SE" dirty="0"/>
          </a:p>
          <a:p>
            <a:pPr lvl="1"/>
            <a:r>
              <a:rPr lang="sv-SE" dirty="0" err="1"/>
              <a:t>Website</a:t>
            </a:r>
            <a:r>
              <a:rPr lang="sv-SE" dirty="0"/>
              <a:t> </a:t>
            </a:r>
            <a:r>
              <a:rPr lang="sv-SE" dirty="0">
                <a:hlinkClick r:id="rId2"/>
              </a:rPr>
              <a:t>atmpsweden.se</a:t>
            </a:r>
            <a:endParaRPr lang="sv-SE" dirty="0"/>
          </a:p>
          <a:p>
            <a:pPr lvl="1"/>
            <a:r>
              <a:rPr lang="sv-SE" dirty="0"/>
              <a:t>Conferences – National ”ATMP Sweden” and International ”ATMP </a:t>
            </a:r>
            <a:r>
              <a:rPr lang="sv-SE" dirty="0" err="1"/>
              <a:t>world</a:t>
            </a:r>
            <a:r>
              <a:rPr lang="sv-SE" dirty="0"/>
              <a:t> tour”</a:t>
            </a:r>
          </a:p>
          <a:p>
            <a:pPr lvl="1"/>
            <a:r>
              <a:rPr lang="sv-SE" dirty="0" err="1"/>
              <a:t>Run</a:t>
            </a:r>
            <a:r>
              <a:rPr lang="sv-SE" dirty="0"/>
              <a:t> by National </a:t>
            </a:r>
            <a:r>
              <a:rPr lang="sv-SE" dirty="0" err="1"/>
              <a:t>projects</a:t>
            </a:r>
            <a:r>
              <a:rPr lang="sv-SE" dirty="0"/>
              <a:t> for the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ecosystem</a:t>
            </a:r>
            <a:endParaRPr lang="sv-SE" dirty="0"/>
          </a:p>
          <a:p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3B0CBFC-A59A-3E43-BFB9-08EBC3EFB8A2}"/>
              </a:ext>
            </a:extLst>
          </p:cNvPr>
          <p:cNvCxnSpPr>
            <a:cxnSpLocks/>
          </p:cNvCxnSpPr>
          <p:nvPr/>
        </p:nvCxnSpPr>
        <p:spPr>
          <a:xfrm flipH="1">
            <a:off x="1248032" y="2729510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9ABA47B7-05AA-CC43-8FD3-647134001F66}"/>
              </a:ext>
            </a:extLst>
          </p:cNvPr>
          <p:cNvSpPr/>
          <p:nvPr/>
        </p:nvSpPr>
        <p:spPr>
          <a:xfrm>
            <a:off x="0" y="0"/>
            <a:ext cx="185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EA04284B-CC9A-444E-BB29-FFB03225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76"/>
            <a:ext cx="10515600" cy="1325563"/>
          </a:xfrm>
        </p:spPr>
        <p:txBody>
          <a:bodyPr/>
          <a:lstStyle/>
          <a:p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National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projects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131773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">
            <a:extLst>
              <a:ext uri="{FF2B5EF4-FFF2-40B4-BE49-F238E27FC236}">
                <a16:creationId xmlns:a16="http://schemas.microsoft.com/office/drawing/2014/main" id="{776C8E19-8798-4BE1-8383-3B9F7906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2" y="2631549"/>
            <a:ext cx="2393411" cy="1425202"/>
          </a:xfrm>
          <a:prstGeom prst="rect">
            <a:avLst/>
          </a:prstGeom>
        </p:spPr>
      </p:pic>
      <p:sp>
        <p:nvSpPr>
          <p:cNvPr id="83" name="textruta 82">
            <a:extLst>
              <a:ext uri="{FF2B5EF4-FFF2-40B4-BE49-F238E27FC236}">
                <a16:creationId xmlns:a16="http://schemas.microsoft.com/office/drawing/2014/main" id="{4A51D63E-CC79-422F-A5C5-7AEBEAB2C568}"/>
              </a:ext>
            </a:extLst>
          </p:cNvPr>
          <p:cNvSpPr txBox="1"/>
          <p:nvPr/>
        </p:nvSpPr>
        <p:spPr>
          <a:xfrm>
            <a:off x="6764930" y="5681255"/>
            <a:ext cx="178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SWECARNET</a:t>
            </a:r>
          </a:p>
        </p:txBody>
      </p:sp>
      <p:cxnSp>
        <p:nvCxnSpPr>
          <p:cNvPr id="84" name="Rak koppling 83">
            <a:extLst>
              <a:ext uri="{FF2B5EF4-FFF2-40B4-BE49-F238E27FC236}">
                <a16:creationId xmlns:a16="http://schemas.microsoft.com/office/drawing/2014/main" id="{D7C93C58-EB0E-4F18-8567-A23A702B2704}"/>
              </a:ext>
            </a:extLst>
          </p:cNvPr>
          <p:cNvCxnSpPr>
            <a:cxnSpLocks/>
          </p:cNvCxnSpPr>
          <p:nvPr/>
        </p:nvCxnSpPr>
        <p:spPr>
          <a:xfrm>
            <a:off x="1526048" y="2515116"/>
            <a:ext cx="9137367" cy="20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koppling 84">
            <a:extLst>
              <a:ext uri="{FF2B5EF4-FFF2-40B4-BE49-F238E27FC236}">
                <a16:creationId xmlns:a16="http://schemas.microsoft.com/office/drawing/2014/main" id="{0848FB87-667A-4FF4-A34D-ACEF773BBA5F}"/>
              </a:ext>
            </a:extLst>
          </p:cNvPr>
          <p:cNvCxnSpPr>
            <a:cxnSpLocks/>
          </p:cNvCxnSpPr>
          <p:nvPr/>
        </p:nvCxnSpPr>
        <p:spPr>
          <a:xfrm>
            <a:off x="6120682" y="2235438"/>
            <a:ext cx="0" cy="287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koppling 85">
            <a:extLst>
              <a:ext uri="{FF2B5EF4-FFF2-40B4-BE49-F238E27FC236}">
                <a16:creationId xmlns:a16="http://schemas.microsoft.com/office/drawing/2014/main" id="{7663F3B3-0823-42F1-B639-B884127271D0}"/>
              </a:ext>
            </a:extLst>
          </p:cNvPr>
          <p:cNvCxnSpPr/>
          <p:nvPr/>
        </p:nvCxnSpPr>
        <p:spPr>
          <a:xfrm>
            <a:off x="1526048" y="2522625"/>
            <a:ext cx="0" cy="427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A4F37F29-45AA-428E-855F-961C22BDCE92}"/>
              </a:ext>
            </a:extLst>
          </p:cNvPr>
          <p:cNvCxnSpPr/>
          <p:nvPr/>
        </p:nvCxnSpPr>
        <p:spPr>
          <a:xfrm>
            <a:off x="6116694" y="2528171"/>
            <a:ext cx="0" cy="427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koppling 89">
            <a:extLst>
              <a:ext uri="{FF2B5EF4-FFF2-40B4-BE49-F238E27FC236}">
                <a16:creationId xmlns:a16="http://schemas.microsoft.com/office/drawing/2014/main" id="{5A74FEAB-24A5-474D-A7C2-FAB9AF681890}"/>
              </a:ext>
            </a:extLst>
          </p:cNvPr>
          <p:cNvCxnSpPr>
            <a:cxnSpLocks/>
          </p:cNvCxnSpPr>
          <p:nvPr/>
        </p:nvCxnSpPr>
        <p:spPr>
          <a:xfrm flipH="1">
            <a:off x="3612629" y="2519841"/>
            <a:ext cx="2955" cy="11364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koppling 94">
            <a:extLst>
              <a:ext uri="{FF2B5EF4-FFF2-40B4-BE49-F238E27FC236}">
                <a16:creationId xmlns:a16="http://schemas.microsoft.com/office/drawing/2014/main" id="{9BBE24CA-DCF6-4C22-9C3D-DDD5BFF303D3}"/>
              </a:ext>
            </a:extLst>
          </p:cNvPr>
          <p:cNvCxnSpPr/>
          <p:nvPr/>
        </p:nvCxnSpPr>
        <p:spPr>
          <a:xfrm>
            <a:off x="10663415" y="2535340"/>
            <a:ext cx="0" cy="427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ruta 95">
            <a:extLst>
              <a:ext uri="{FF2B5EF4-FFF2-40B4-BE49-F238E27FC236}">
                <a16:creationId xmlns:a16="http://schemas.microsoft.com/office/drawing/2014/main" id="{4FAC554F-9AEC-4B8D-83B1-55CCE4B717D5}"/>
              </a:ext>
            </a:extLst>
          </p:cNvPr>
          <p:cNvSpPr txBox="1"/>
          <p:nvPr/>
        </p:nvSpPr>
        <p:spPr>
          <a:xfrm>
            <a:off x="7347785" y="1525776"/>
            <a:ext cx="320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70C0"/>
                </a:solidFill>
              </a:rPr>
              <a:t>National </a:t>
            </a:r>
            <a:r>
              <a:rPr lang="sv-SE" dirty="0" err="1">
                <a:solidFill>
                  <a:srgbClr val="0070C0"/>
                </a:solidFill>
              </a:rPr>
              <a:t>network</a:t>
            </a:r>
            <a:r>
              <a:rPr lang="sv-SE" dirty="0">
                <a:solidFill>
                  <a:srgbClr val="0070C0"/>
                </a:solidFill>
              </a:rPr>
              <a:t> for ATMP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Communications, media, events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DFF64C43-8A3C-49EE-A85D-52B6B5C341A3}"/>
              </a:ext>
            </a:extLst>
          </p:cNvPr>
          <p:cNvSpPr txBox="1"/>
          <p:nvPr/>
        </p:nvSpPr>
        <p:spPr>
          <a:xfrm>
            <a:off x="1597484" y="5681255"/>
            <a:ext cx="197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ATMP Centres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8E1C60-9A20-45F5-82F8-054EC40C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173" y="3081349"/>
            <a:ext cx="1993634" cy="574895"/>
          </a:xfrm>
          <a:prstGeom prst="rect">
            <a:avLst/>
          </a:prstGeom>
        </p:spPr>
      </p:pic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B564B9BA-87E7-4287-9C27-15DA5F73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pic>
        <p:nvPicPr>
          <p:cNvPr id="102" name="Bildobjekt 101" descr="En bild som visar text&#10;&#10;Automatiskt genererad beskrivning">
            <a:extLst>
              <a:ext uri="{FF2B5EF4-FFF2-40B4-BE49-F238E27FC236}">
                <a16:creationId xmlns:a16="http://schemas.microsoft.com/office/drawing/2014/main" id="{DF7372B5-E41A-401C-AF60-1A175787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77" y="1471330"/>
            <a:ext cx="2029908" cy="764441"/>
          </a:xfrm>
          <a:prstGeom prst="rect">
            <a:avLst/>
          </a:prstGeom>
        </p:spPr>
      </p:pic>
      <p:sp>
        <p:nvSpPr>
          <p:cNvPr id="103" name="textruta 102">
            <a:extLst>
              <a:ext uri="{FF2B5EF4-FFF2-40B4-BE49-F238E27FC236}">
                <a16:creationId xmlns:a16="http://schemas.microsoft.com/office/drawing/2014/main" id="{E0B67DBD-5394-4368-9FE6-5F55634DC2DE}"/>
              </a:ext>
            </a:extLst>
          </p:cNvPr>
          <p:cNvSpPr txBox="1"/>
          <p:nvPr/>
        </p:nvSpPr>
        <p:spPr>
          <a:xfrm>
            <a:off x="4496886" y="3682669"/>
            <a:ext cx="320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Science and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technology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4128E36-E295-4C23-9532-073C6DBC4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980" y="5767006"/>
            <a:ext cx="2020267" cy="569961"/>
          </a:xfrm>
          <a:prstGeom prst="rect">
            <a:avLst/>
          </a:prstGeom>
        </p:spPr>
      </p:pic>
      <p:sp>
        <p:nvSpPr>
          <p:cNvPr id="104" name="textruta 103">
            <a:extLst>
              <a:ext uri="{FF2B5EF4-FFF2-40B4-BE49-F238E27FC236}">
                <a16:creationId xmlns:a16="http://schemas.microsoft.com/office/drawing/2014/main" id="{92DFF476-28B1-4896-B27B-93735E8EBA6A}"/>
              </a:ext>
            </a:extLst>
          </p:cNvPr>
          <p:cNvSpPr txBox="1"/>
          <p:nvPr/>
        </p:nvSpPr>
        <p:spPr>
          <a:xfrm>
            <a:off x="8930118" y="6381839"/>
            <a:ext cx="22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hPSC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ATMPs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D13B5E34-4457-492B-A111-72E0CF8D9B32}"/>
              </a:ext>
            </a:extLst>
          </p:cNvPr>
          <p:cNvSpPr txBox="1"/>
          <p:nvPr/>
        </p:nvSpPr>
        <p:spPr>
          <a:xfrm>
            <a:off x="458626" y="3681521"/>
            <a:ext cx="213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NK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ATMPs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D8DC4599-EAA8-46A5-AA9F-646D4F1CCA3C}"/>
              </a:ext>
            </a:extLst>
          </p:cNvPr>
          <p:cNvSpPr txBox="1"/>
          <p:nvPr/>
        </p:nvSpPr>
        <p:spPr>
          <a:xfrm>
            <a:off x="6512153" y="6009714"/>
            <a:ext cx="22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CAR T implementation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8" name="Bildobjekt 107" descr="En bild som visar text&#10;&#10;Automatiskt genererad beskrivning">
            <a:extLst>
              <a:ext uri="{FF2B5EF4-FFF2-40B4-BE49-F238E27FC236}">
                <a16:creationId xmlns:a16="http://schemas.microsoft.com/office/drawing/2014/main" id="{D3A7FE29-BC96-432A-AECD-3A43FA87A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57232" b="-2127"/>
          <a:stretch/>
        </p:blipFill>
        <p:spPr>
          <a:xfrm>
            <a:off x="2903037" y="3867261"/>
            <a:ext cx="668130" cy="600818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B0AE9237-4CC5-4D18-958B-4E4ED01137A7}"/>
              </a:ext>
            </a:extLst>
          </p:cNvPr>
          <p:cNvSpPr/>
          <p:nvPr/>
        </p:nvSpPr>
        <p:spPr>
          <a:xfrm>
            <a:off x="3611095" y="3674582"/>
            <a:ext cx="1139223" cy="1017254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A3704255-EBF4-4D74-B695-70E070AB6ACA}"/>
              </a:ext>
            </a:extLst>
          </p:cNvPr>
          <p:cNvSpPr txBox="1"/>
          <p:nvPr/>
        </p:nvSpPr>
        <p:spPr>
          <a:xfrm>
            <a:off x="3615945" y="3802098"/>
            <a:ext cx="865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ATMP </a:t>
            </a:r>
          </a:p>
          <a:p>
            <a:r>
              <a:rPr lang="sv-SE" sz="2000" b="1" dirty="0"/>
              <a:t>2030</a:t>
            </a: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714C74A1-BA4C-4D59-86C7-7793BBC39A09}"/>
              </a:ext>
            </a:extLst>
          </p:cNvPr>
          <p:cNvSpPr txBox="1"/>
          <p:nvPr/>
        </p:nvSpPr>
        <p:spPr>
          <a:xfrm>
            <a:off x="1742412" y="4522277"/>
            <a:ext cx="3814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’Innovation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Millieu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algn="ctr"/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System innovation to be </a:t>
            </a:r>
            <a:r>
              <a:rPr lang="sv-SE" sz="1200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 leading in ATMP by 2030</a:t>
            </a:r>
            <a:endParaRPr lang="sv-SE" sz="1200" dirty="0">
              <a:solidFill>
                <a:srgbClr val="0070C0"/>
              </a:solidFill>
            </a:endParaRPr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D99F753B-F4B3-4D57-9B10-EB7EB7D5BDA5}"/>
              </a:ext>
            </a:extLst>
          </p:cNvPr>
          <p:cNvSpPr txBox="1"/>
          <p:nvPr/>
        </p:nvSpPr>
        <p:spPr>
          <a:xfrm>
            <a:off x="3987125" y="5681255"/>
            <a:ext cx="186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CCRM Nordic</a:t>
            </a:r>
          </a:p>
        </p:txBody>
      </p:sp>
      <p:cxnSp>
        <p:nvCxnSpPr>
          <p:cNvPr id="112" name="Rak koppling 111">
            <a:extLst>
              <a:ext uri="{FF2B5EF4-FFF2-40B4-BE49-F238E27FC236}">
                <a16:creationId xmlns:a16="http://schemas.microsoft.com/office/drawing/2014/main" id="{8697E373-575C-4264-9CC9-CBB135C41921}"/>
              </a:ext>
            </a:extLst>
          </p:cNvPr>
          <p:cNvCxnSpPr>
            <a:cxnSpLocks/>
          </p:cNvCxnSpPr>
          <p:nvPr/>
        </p:nvCxnSpPr>
        <p:spPr>
          <a:xfrm flipH="1">
            <a:off x="7650882" y="5375034"/>
            <a:ext cx="24160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ruta 112">
            <a:extLst>
              <a:ext uri="{FF2B5EF4-FFF2-40B4-BE49-F238E27FC236}">
                <a16:creationId xmlns:a16="http://schemas.microsoft.com/office/drawing/2014/main" id="{3E84CA76-B5D4-43AA-9DA9-822E3FA0A645}"/>
              </a:ext>
            </a:extLst>
          </p:cNvPr>
          <p:cNvSpPr txBox="1"/>
          <p:nvPr/>
        </p:nvSpPr>
        <p:spPr>
          <a:xfrm>
            <a:off x="9616916" y="2961221"/>
            <a:ext cx="215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Innovation </a:t>
            </a:r>
            <a:r>
              <a:rPr lang="sv-SE" sz="2400" b="1" dirty="0" err="1"/>
              <a:t>Hub</a:t>
            </a:r>
            <a:endParaRPr lang="sv-SE" sz="2400" b="1" dirty="0"/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F713C03F-3432-48F6-8393-A15046990AF5}"/>
              </a:ext>
            </a:extLst>
          </p:cNvPr>
          <p:cNvSpPr txBox="1"/>
          <p:nvPr/>
        </p:nvSpPr>
        <p:spPr>
          <a:xfrm>
            <a:off x="9570669" y="3388267"/>
            <a:ext cx="229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Industrial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scale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manufacture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15" name="Bildobjekt 1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EEA43E2-7F92-44F9-A51E-BBC9A8208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904" y="4147073"/>
            <a:ext cx="1899067" cy="413817"/>
          </a:xfrm>
          <a:prstGeom prst="rect">
            <a:avLst/>
          </a:prstGeom>
        </p:spPr>
      </p:pic>
      <p:sp>
        <p:nvSpPr>
          <p:cNvPr id="118" name="textruta 117">
            <a:extLst>
              <a:ext uri="{FF2B5EF4-FFF2-40B4-BE49-F238E27FC236}">
                <a16:creationId xmlns:a16="http://schemas.microsoft.com/office/drawing/2014/main" id="{3A6B75BB-68D3-46E0-A934-390AEF274696}"/>
              </a:ext>
            </a:extLst>
          </p:cNvPr>
          <p:cNvSpPr txBox="1"/>
          <p:nvPr/>
        </p:nvSpPr>
        <p:spPr>
          <a:xfrm>
            <a:off x="7195835" y="4593301"/>
            <a:ext cx="3203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Opportunities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challenges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sv-SE" sz="1200" dirty="0" err="1">
                <a:solidFill>
                  <a:schemeClr val="bg1">
                    <a:lumMod val="50000"/>
                  </a:schemeClr>
                </a:solidFill>
              </a:rPr>
              <a:t>completed</a:t>
            </a:r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 Dec 2021)</a:t>
            </a:r>
            <a:endParaRPr lang="sv-SE" sz="1200" dirty="0">
              <a:solidFill>
                <a:srgbClr val="0070C0"/>
              </a:solidFill>
            </a:endParaRPr>
          </a:p>
        </p:txBody>
      </p: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81E880BC-DC4C-4052-9AA9-2C0FECF1F1C4}"/>
              </a:ext>
            </a:extLst>
          </p:cNvPr>
          <p:cNvCxnSpPr>
            <a:cxnSpLocks/>
          </p:cNvCxnSpPr>
          <p:nvPr/>
        </p:nvCxnSpPr>
        <p:spPr>
          <a:xfrm>
            <a:off x="10066941" y="5372959"/>
            <a:ext cx="2" cy="2554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ak koppling 121">
            <a:extLst>
              <a:ext uri="{FF2B5EF4-FFF2-40B4-BE49-F238E27FC236}">
                <a16:creationId xmlns:a16="http://schemas.microsoft.com/office/drawing/2014/main" id="{CFF65503-0AEF-4DFB-A38D-B4D555E024B0}"/>
              </a:ext>
            </a:extLst>
          </p:cNvPr>
          <p:cNvCxnSpPr>
            <a:cxnSpLocks/>
          </p:cNvCxnSpPr>
          <p:nvPr/>
        </p:nvCxnSpPr>
        <p:spPr>
          <a:xfrm>
            <a:off x="7650882" y="5371631"/>
            <a:ext cx="0" cy="256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ak koppling 122">
            <a:extLst>
              <a:ext uri="{FF2B5EF4-FFF2-40B4-BE49-F238E27FC236}">
                <a16:creationId xmlns:a16="http://schemas.microsoft.com/office/drawing/2014/main" id="{B6F3C4F4-CCCD-4E92-BE54-9EA32D21BFB1}"/>
              </a:ext>
            </a:extLst>
          </p:cNvPr>
          <p:cNvCxnSpPr>
            <a:cxnSpLocks/>
          </p:cNvCxnSpPr>
          <p:nvPr/>
        </p:nvCxnSpPr>
        <p:spPr>
          <a:xfrm>
            <a:off x="8797437" y="5157941"/>
            <a:ext cx="0" cy="207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ruta 130">
            <a:extLst>
              <a:ext uri="{FF2B5EF4-FFF2-40B4-BE49-F238E27FC236}">
                <a16:creationId xmlns:a16="http://schemas.microsoft.com/office/drawing/2014/main" id="{EA6060AB-9B63-48BE-BBC1-C63F58D4B074}"/>
              </a:ext>
            </a:extLst>
          </p:cNvPr>
          <p:cNvSpPr txBox="1"/>
          <p:nvPr/>
        </p:nvSpPr>
        <p:spPr>
          <a:xfrm>
            <a:off x="1431321" y="6009714"/>
            <a:ext cx="22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Hospital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functions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DB7C0F26-012C-40AB-BD26-1152C1C31054}"/>
              </a:ext>
            </a:extLst>
          </p:cNvPr>
          <p:cNvSpPr txBox="1"/>
          <p:nvPr/>
        </p:nvSpPr>
        <p:spPr>
          <a:xfrm>
            <a:off x="3824970" y="6009714"/>
            <a:ext cx="218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Commercialisation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support</a:t>
            </a:r>
            <a:endParaRPr lang="sv-SE" dirty="0">
              <a:solidFill>
                <a:srgbClr val="0070C0"/>
              </a:solidFill>
            </a:endParaRPr>
          </a:p>
        </p:txBody>
      </p:sp>
      <p:cxnSp>
        <p:nvCxnSpPr>
          <p:cNvPr id="135" name="Rak koppling 134">
            <a:extLst>
              <a:ext uri="{FF2B5EF4-FFF2-40B4-BE49-F238E27FC236}">
                <a16:creationId xmlns:a16="http://schemas.microsoft.com/office/drawing/2014/main" id="{C18E4066-E300-48F9-9D0F-A5A0E533A7D7}"/>
              </a:ext>
            </a:extLst>
          </p:cNvPr>
          <p:cNvCxnSpPr>
            <a:cxnSpLocks/>
          </p:cNvCxnSpPr>
          <p:nvPr/>
        </p:nvCxnSpPr>
        <p:spPr>
          <a:xfrm>
            <a:off x="8792754" y="2522625"/>
            <a:ext cx="2504" cy="14456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ak koppling 137">
            <a:extLst>
              <a:ext uri="{FF2B5EF4-FFF2-40B4-BE49-F238E27FC236}">
                <a16:creationId xmlns:a16="http://schemas.microsoft.com/office/drawing/2014/main" id="{23909579-9C4A-4FDC-AC6B-413295A6C718}"/>
              </a:ext>
            </a:extLst>
          </p:cNvPr>
          <p:cNvCxnSpPr>
            <a:cxnSpLocks/>
          </p:cNvCxnSpPr>
          <p:nvPr/>
        </p:nvCxnSpPr>
        <p:spPr>
          <a:xfrm flipH="1">
            <a:off x="2503084" y="5346264"/>
            <a:ext cx="24160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ak koppling 138">
            <a:extLst>
              <a:ext uri="{FF2B5EF4-FFF2-40B4-BE49-F238E27FC236}">
                <a16:creationId xmlns:a16="http://schemas.microsoft.com/office/drawing/2014/main" id="{ADA0AF07-9F52-4E54-9D46-8DCBC21DDFA8}"/>
              </a:ext>
            </a:extLst>
          </p:cNvPr>
          <p:cNvCxnSpPr>
            <a:cxnSpLocks/>
          </p:cNvCxnSpPr>
          <p:nvPr/>
        </p:nvCxnSpPr>
        <p:spPr>
          <a:xfrm>
            <a:off x="4919143" y="5344189"/>
            <a:ext cx="0" cy="284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ak koppling 139">
            <a:extLst>
              <a:ext uri="{FF2B5EF4-FFF2-40B4-BE49-F238E27FC236}">
                <a16:creationId xmlns:a16="http://schemas.microsoft.com/office/drawing/2014/main" id="{ACA972E2-C9D4-40DD-93E8-B8F235287A6A}"/>
              </a:ext>
            </a:extLst>
          </p:cNvPr>
          <p:cNvCxnSpPr>
            <a:cxnSpLocks/>
          </p:cNvCxnSpPr>
          <p:nvPr/>
        </p:nvCxnSpPr>
        <p:spPr>
          <a:xfrm>
            <a:off x="2503084" y="5342861"/>
            <a:ext cx="0" cy="2855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ak koppling 140">
            <a:extLst>
              <a:ext uri="{FF2B5EF4-FFF2-40B4-BE49-F238E27FC236}">
                <a16:creationId xmlns:a16="http://schemas.microsoft.com/office/drawing/2014/main" id="{66BDC216-FFE8-495D-BC28-7A0C5CF0DFD1}"/>
              </a:ext>
            </a:extLst>
          </p:cNvPr>
          <p:cNvCxnSpPr>
            <a:cxnSpLocks/>
          </p:cNvCxnSpPr>
          <p:nvPr/>
        </p:nvCxnSpPr>
        <p:spPr>
          <a:xfrm>
            <a:off x="3649639" y="5129171"/>
            <a:ext cx="0" cy="207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0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4A0D7CAC-8DAB-FE44-9E61-CEDFDAFD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635"/>
            <a:ext cx="5006546" cy="1995016"/>
          </a:xfrm>
        </p:spPr>
        <p:txBody>
          <a:bodyPr>
            <a:norm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Swedish National ATMP distribution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4911F0E-C5F4-5B4E-82AD-9D6C1EE07669}"/>
              </a:ext>
            </a:extLst>
          </p:cNvPr>
          <p:cNvCxnSpPr>
            <a:cxnSpLocks/>
          </p:cNvCxnSpPr>
          <p:nvPr/>
        </p:nvCxnSpPr>
        <p:spPr>
          <a:xfrm flipH="1">
            <a:off x="963827" y="2902506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4" descr="En bild som visar natur&#10;&#10;Automatiskt genererad beskrivning">
            <a:extLst>
              <a:ext uri="{FF2B5EF4-FFF2-40B4-BE49-F238E27FC236}">
                <a16:creationId xmlns:a16="http://schemas.microsoft.com/office/drawing/2014/main" id="{8398600B-A1D0-4314-BCBC-B92A9AA4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2" y="333935"/>
            <a:ext cx="2450845" cy="5866582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6A4D7AF0-04A4-4771-96D4-0E6C9030094C}"/>
              </a:ext>
            </a:extLst>
          </p:cNvPr>
          <p:cNvSpPr>
            <a:spLocks noChangeAspect="1"/>
          </p:cNvSpPr>
          <p:nvPr/>
        </p:nvSpPr>
        <p:spPr>
          <a:xfrm>
            <a:off x="6988123" y="5945360"/>
            <a:ext cx="179473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3BDCA6A-CCCB-4FEB-8A11-B095EF3BECAB}"/>
              </a:ext>
            </a:extLst>
          </p:cNvPr>
          <p:cNvSpPr txBox="1"/>
          <p:nvPr/>
        </p:nvSpPr>
        <p:spPr>
          <a:xfrm>
            <a:off x="8449861" y="2378664"/>
            <a:ext cx="232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Umeå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/>
              <a:t>CAMP</a:t>
            </a:r>
            <a:r>
              <a:rPr lang="sv-SE" sz="1000" dirty="0"/>
              <a:t> </a:t>
            </a:r>
            <a:r>
              <a:rPr lang="sv-SE" sz="1000" dirty="0" err="1"/>
              <a:t>coordinator</a:t>
            </a:r>
            <a:r>
              <a:rPr lang="sv-SE" sz="1000" dirty="0"/>
              <a:t> (</a:t>
            </a:r>
            <a:r>
              <a:rPr lang="sv-SE" sz="1000" dirty="0" err="1"/>
              <a:t>technology</a:t>
            </a:r>
            <a:r>
              <a:rPr lang="sv-SE" sz="1000" dirty="0"/>
              <a:t>, manufacture, </a:t>
            </a:r>
            <a:r>
              <a:rPr lang="sv-SE" sz="1000" dirty="0" err="1"/>
              <a:t>infrastructure</a:t>
            </a:r>
            <a:r>
              <a:rPr lang="sv-SE" sz="1000" dirty="0"/>
              <a:t>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0C663D-6B60-49C5-874A-1CC4FC289BAE}"/>
              </a:ext>
            </a:extLst>
          </p:cNvPr>
          <p:cNvSpPr txBox="1"/>
          <p:nvPr/>
        </p:nvSpPr>
        <p:spPr>
          <a:xfrm>
            <a:off x="6957181" y="4141198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Örebro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139E49D-5310-4993-B6BB-2CC0597F7BCB}"/>
              </a:ext>
            </a:extLst>
          </p:cNvPr>
          <p:cNvSpPr txBox="1"/>
          <p:nvPr/>
        </p:nvSpPr>
        <p:spPr>
          <a:xfrm>
            <a:off x="8124234" y="4437983"/>
            <a:ext cx="29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Stockholm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Karolinska Cell </a:t>
            </a:r>
            <a:r>
              <a:rPr lang="sv-SE" sz="1000" dirty="0" err="1"/>
              <a:t>Therapy</a:t>
            </a:r>
            <a:r>
              <a:rPr lang="sv-SE" sz="1000" dirty="0"/>
              <a:t> Centre/</a:t>
            </a:r>
            <a:r>
              <a:rPr lang="sv-SE" sz="1000" dirty="0" err="1"/>
              <a:t>Vecura</a:t>
            </a:r>
            <a:r>
              <a:rPr lang="sv-SE" sz="1000" dirty="0"/>
              <a:t> </a:t>
            </a:r>
            <a:r>
              <a:rPr lang="sv-SE" sz="1000" dirty="0" err="1"/>
              <a:t>hub</a:t>
            </a:r>
            <a:endParaRPr lang="sv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 err="1"/>
              <a:t>NextGenNK</a:t>
            </a:r>
            <a:r>
              <a:rPr lang="sv-SE" sz="1000" dirty="0"/>
              <a:t> </a:t>
            </a:r>
            <a:r>
              <a:rPr lang="sv-SE" sz="1000" dirty="0" err="1"/>
              <a:t>coordinator</a:t>
            </a:r>
            <a:r>
              <a:rPr lang="sv-SE" sz="1000" dirty="0"/>
              <a:t> (NK-ATMP)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/>
              <a:t>SWECARNET</a:t>
            </a:r>
            <a:r>
              <a:rPr lang="sv-SE" sz="1000" dirty="0"/>
              <a:t> </a:t>
            </a:r>
            <a:r>
              <a:rPr lang="sv-SE" sz="1000" dirty="0" err="1"/>
              <a:t>coordinator</a:t>
            </a:r>
            <a:r>
              <a:rPr lang="sv-SE" sz="1000" dirty="0"/>
              <a:t> (CAR T implementation)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72D571-B3BC-4C76-94F9-166AD10FBFE1}"/>
              </a:ext>
            </a:extLst>
          </p:cNvPr>
          <p:cNvSpPr txBox="1"/>
          <p:nvPr/>
        </p:nvSpPr>
        <p:spPr>
          <a:xfrm>
            <a:off x="7166115" y="505694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Linköping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9D9BE-033A-4938-8D44-146DAA3FF1BE}"/>
              </a:ext>
            </a:extLst>
          </p:cNvPr>
          <p:cNvSpPr txBox="1"/>
          <p:nvPr/>
        </p:nvSpPr>
        <p:spPr>
          <a:xfrm>
            <a:off x="5073010" y="4739687"/>
            <a:ext cx="160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Gothenburg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ATMP Centre </a:t>
            </a:r>
            <a:r>
              <a:rPr lang="sv-SE" sz="1000" dirty="0" err="1"/>
              <a:t>hub</a:t>
            </a:r>
            <a:endParaRPr lang="sv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/>
              <a:t>ATMP 2030 </a:t>
            </a:r>
            <a:r>
              <a:rPr lang="sv-SE" sz="1000" dirty="0" err="1"/>
              <a:t>coordinator</a:t>
            </a:r>
            <a:r>
              <a:rPr lang="sv-SE" sz="1000" dirty="0"/>
              <a:t> (system innovation)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D0EE0DD-ABBF-4CC0-87AC-937BF49ABD51}"/>
              </a:ext>
            </a:extLst>
          </p:cNvPr>
          <p:cNvSpPr txBox="1"/>
          <p:nvPr/>
        </p:nvSpPr>
        <p:spPr>
          <a:xfrm>
            <a:off x="7277606" y="5989240"/>
            <a:ext cx="2227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ATMP Centre </a:t>
            </a:r>
            <a:r>
              <a:rPr lang="sv-SE" sz="1000" dirty="0" err="1"/>
              <a:t>hub</a:t>
            </a:r>
            <a:endParaRPr lang="sv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 err="1"/>
              <a:t>IndiCell</a:t>
            </a:r>
            <a:r>
              <a:rPr lang="sv-SE" sz="1000" dirty="0"/>
              <a:t> </a:t>
            </a:r>
            <a:r>
              <a:rPr lang="sv-SE" sz="1000" dirty="0" err="1"/>
              <a:t>coordinator</a:t>
            </a:r>
            <a:r>
              <a:rPr lang="sv-SE" sz="1000" dirty="0"/>
              <a:t> (</a:t>
            </a:r>
            <a:r>
              <a:rPr lang="sv-SE" sz="1000" dirty="0" err="1"/>
              <a:t>hPSC</a:t>
            </a:r>
            <a:r>
              <a:rPr lang="sv-SE" sz="1000" dirty="0"/>
              <a:t>-ATMP)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628BDBB-8C84-46B7-8B42-80FBCB752141}"/>
              </a:ext>
            </a:extLst>
          </p:cNvPr>
          <p:cNvSpPr txBox="1"/>
          <p:nvPr/>
        </p:nvSpPr>
        <p:spPr>
          <a:xfrm>
            <a:off x="7437989" y="3948319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Uppsala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2900760-000D-4F94-AFD5-BAF4A9EAA9E6}"/>
              </a:ext>
            </a:extLst>
          </p:cNvPr>
          <p:cNvSpPr/>
          <p:nvPr/>
        </p:nvSpPr>
        <p:spPr>
          <a:xfrm>
            <a:off x="8022312" y="4193581"/>
            <a:ext cx="72000" cy="72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8B1FAC47-87EE-4782-8813-9B4DCC022797}"/>
              </a:ext>
            </a:extLst>
          </p:cNvPr>
          <p:cNvSpPr/>
          <p:nvPr/>
        </p:nvSpPr>
        <p:spPr>
          <a:xfrm>
            <a:off x="7800200" y="31284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523ED58-2A74-44D8-B383-664DE1B2C1C7}"/>
              </a:ext>
            </a:extLst>
          </p:cNvPr>
          <p:cNvSpPr txBox="1"/>
          <p:nvPr/>
        </p:nvSpPr>
        <p:spPr>
          <a:xfrm>
            <a:off x="7913923" y="3131324"/>
            <a:ext cx="1925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Matfors</a:t>
            </a:r>
            <a:endParaRPr lang="sv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1" dirty="0"/>
              <a:t>Innovation </a:t>
            </a:r>
            <a:r>
              <a:rPr lang="sv-SE" sz="1000" b="1" dirty="0" err="1"/>
              <a:t>Hub</a:t>
            </a:r>
            <a:r>
              <a:rPr lang="sv-SE" sz="1000" b="1" dirty="0"/>
              <a:t> </a:t>
            </a:r>
            <a:r>
              <a:rPr lang="sv-SE" sz="1000" dirty="0" err="1"/>
              <a:t>coordinator</a:t>
            </a:r>
            <a:r>
              <a:rPr lang="sv-SE" sz="1000" dirty="0"/>
              <a:t> (</a:t>
            </a:r>
            <a:r>
              <a:rPr lang="sv-SE" sz="1000" dirty="0" err="1"/>
              <a:t>industrial</a:t>
            </a:r>
            <a:r>
              <a:rPr lang="sv-SE" sz="1000" dirty="0"/>
              <a:t> manufacture)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E49D3BAD-184B-42FB-844E-CD7417CA51EF}"/>
              </a:ext>
            </a:extLst>
          </p:cNvPr>
          <p:cNvSpPr>
            <a:spLocks/>
          </p:cNvSpPr>
          <p:nvPr/>
        </p:nvSpPr>
        <p:spPr>
          <a:xfrm>
            <a:off x="6738998" y="5040367"/>
            <a:ext cx="193727" cy="193727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53ABACA-25C4-4DB3-998D-36D1BDD0829B}"/>
              </a:ext>
            </a:extLst>
          </p:cNvPr>
          <p:cNvSpPr>
            <a:spLocks/>
          </p:cNvSpPr>
          <p:nvPr/>
        </p:nvSpPr>
        <p:spPr>
          <a:xfrm>
            <a:off x="6691899" y="5114711"/>
            <a:ext cx="180000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57304ABE-781B-4F9D-B673-239BD8AF4265}"/>
              </a:ext>
            </a:extLst>
          </p:cNvPr>
          <p:cNvSpPr/>
          <p:nvPr/>
        </p:nvSpPr>
        <p:spPr>
          <a:xfrm>
            <a:off x="7064700" y="589955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5921CC8C-96F3-4834-8304-6119027511B6}"/>
              </a:ext>
            </a:extLst>
          </p:cNvPr>
          <p:cNvSpPr/>
          <p:nvPr/>
        </p:nvSpPr>
        <p:spPr>
          <a:xfrm>
            <a:off x="7831722" y="4374639"/>
            <a:ext cx="322878" cy="322878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7DF1055-E3D5-4751-B8FD-973F4FDE74E3}"/>
              </a:ext>
            </a:extLst>
          </p:cNvPr>
          <p:cNvSpPr/>
          <p:nvPr/>
        </p:nvSpPr>
        <p:spPr>
          <a:xfrm>
            <a:off x="7947447" y="4430502"/>
            <a:ext cx="216000" cy="216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848EE283-A958-4588-9322-0E313090EB30}"/>
              </a:ext>
            </a:extLst>
          </p:cNvPr>
          <p:cNvSpPr/>
          <p:nvPr/>
        </p:nvSpPr>
        <p:spPr>
          <a:xfrm>
            <a:off x="7856668" y="4450316"/>
            <a:ext cx="216000" cy="216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718DE302-3962-4FCE-871D-B1303DDA2AD1}"/>
              </a:ext>
            </a:extLst>
          </p:cNvPr>
          <p:cNvSpPr/>
          <p:nvPr/>
        </p:nvSpPr>
        <p:spPr>
          <a:xfrm>
            <a:off x="7933018" y="416078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18446C3F-4F12-4FA7-9845-C3AAD6D16DEF}"/>
              </a:ext>
            </a:extLst>
          </p:cNvPr>
          <p:cNvSpPr/>
          <p:nvPr/>
        </p:nvSpPr>
        <p:spPr>
          <a:xfrm>
            <a:off x="6783715" y="5149755"/>
            <a:ext cx="72000" cy="72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A371A4E-63AD-4EE6-9611-0F1933CF486E}"/>
              </a:ext>
            </a:extLst>
          </p:cNvPr>
          <p:cNvSpPr/>
          <p:nvPr/>
        </p:nvSpPr>
        <p:spPr>
          <a:xfrm>
            <a:off x="7156093" y="60056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067F0250-3312-4A58-A957-C7D6FA13EDBB}"/>
              </a:ext>
            </a:extLst>
          </p:cNvPr>
          <p:cNvSpPr/>
          <p:nvPr/>
        </p:nvSpPr>
        <p:spPr>
          <a:xfrm>
            <a:off x="8391161" y="2377431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7F09B543-D370-4190-8FDE-BB350D3B343E}"/>
              </a:ext>
            </a:extLst>
          </p:cNvPr>
          <p:cNvSpPr/>
          <p:nvPr/>
        </p:nvSpPr>
        <p:spPr>
          <a:xfrm>
            <a:off x="7456431" y="432774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3E5F0D1F-DF39-477F-A777-7440BEE2E5A5}"/>
              </a:ext>
            </a:extLst>
          </p:cNvPr>
          <p:cNvSpPr/>
          <p:nvPr/>
        </p:nvSpPr>
        <p:spPr>
          <a:xfrm>
            <a:off x="7542323" y="4890209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C72D431-8119-4737-BAB5-D8F0421C8818}"/>
              </a:ext>
            </a:extLst>
          </p:cNvPr>
          <p:cNvGrpSpPr/>
          <p:nvPr/>
        </p:nvGrpSpPr>
        <p:grpSpPr>
          <a:xfrm>
            <a:off x="871111" y="3537118"/>
            <a:ext cx="3043200" cy="1997919"/>
            <a:chOff x="8231604" y="3762053"/>
            <a:chExt cx="1934641" cy="1281535"/>
          </a:xfrm>
        </p:grpSpPr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BFC191B0-7B78-4252-AA2C-9BA1F5BEFCD7}"/>
                </a:ext>
              </a:extLst>
            </p:cNvPr>
            <p:cNvSpPr txBox="1"/>
            <p:nvPr/>
          </p:nvSpPr>
          <p:spPr>
            <a:xfrm>
              <a:off x="8231604" y="3762053"/>
              <a:ext cx="1934641" cy="128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ATMP </a:t>
              </a:r>
              <a:r>
                <a:rPr lang="sv-SE" sz="14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companies</a:t>
              </a:r>
              <a:endParaRPr lang="sv-S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Clean </a:t>
              </a:r>
              <a:r>
                <a:rPr lang="sv-SE" sz="14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rooms</a:t>
              </a: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/manufacture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Treating </a:t>
              </a:r>
              <a:r>
                <a:rPr lang="sv-SE" sz="14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clinicians</a:t>
              </a:r>
              <a:endParaRPr lang="sv-S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National </a:t>
              </a:r>
              <a:r>
                <a:rPr lang="sv-SE" sz="14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initiative</a:t>
              </a:r>
              <a:endParaRPr lang="sv-S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ATMP </a:t>
              </a:r>
              <a:r>
                <a:rPr lang="sv-SE" sz="14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hub</a:t>
              </a:r>
              <a:r>
                <a:rPr lang="sv-SE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 for implementation</a:t>
              </a:r>
            </a:p>
            <a:p>
              <a:pPr>
                <a:lnSpc>
                  <a:spcPct val="150000"/>
                </a:lnSpc>
              </a:pPr>
              <a:endParaRPr lang="sv-SE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8581AC7C-523D-479E-99C8-C5E76F1DB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327" y="4053147"/>
              <a:ext cx="118553" cy="118902"/>
            </a:xfrm>
            <a:prstGeom prst="ellipse">
              <a:avLst/>
            </a:prstGeom>
            <a:solidFill>
              <a:srgbClr val="EC5E90"/>
            </a:solidFill>
            <a:ln>
              <a:solidFill>
                <a:srgbClr val="EC5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600" b="1"/>
            </a:p>
          </p:txBody>
        </p:sp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257B2C69-D7EA-4AB5-9392-C2B4676D6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327" y="4259145"/>
              <a:ext cx="118553" cy="118902"/>
            </a:xfrm>
            <a:prstGeom prst="ellipse">
              <a:avLst/>
            </a:prstGeom>
            <a:solidFill>
              <a:srgbClr val="9A57CD"/>
            </a:solidFill>
            <a:ln>
              <a:solidFill>
                <a:srgbClr val="9A5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600" b="1"/>
            </a:p>
          </p:txBody>
        </p:sp>
        <p:sp>
          <p:nvSpPr>
            <p:cNvPr id="38" name="Ellips 37">
              <a:extLst>
                <a:ext uri="{FF2B5EF4-FFF2-40B4-BE49-F238E27FC236}">
                  <a16:creationId xmlns:a16="http://schemas.microsoft.com/office/drawing/2014/main" id="{DF5E4ABA-2F36-4124-ACCB-ADC1E9FD8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327" y="3859633"/>
              <a:ext cx="118552" cy="118901"/>
            </a:xfrm>
            <a:prstGeom prst="ellipse">
              <a:avLst/>
            </a:prstGeom>
            <a:solidFill>
              <a:srgbClr val="FBD300"/>
            </a:solidFill>
            <a:ln>
              <a:solidFill>
                <a:srgbClr val="FBD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600" b="1"/>
            </a:p>
          </p:txBody>
        </p:sp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42700260-549E-4833-80A7-678C6B226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327" y="4460927"/>
              <a:ext cx="118553" cy="118902"/>
            </a:xfrm>
            <a:prstGeom prst="ellipse">
              <a:avLst/>
            </a:prstGeom>
            <a:solidFill>
              <a:srgbClr val="049DC8"/>
            </a:solidFill>
            <a:ln>
              <a:solidFill>
                <a:srgbClr val="089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600" b="1"/>
            </a:p>
          </p:txBody>
        </p:sp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6D3F0132-1D38-4F7A-B325-5A9433BFE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327" y="4658664"/>
              <a:ext cx="118553" cy="11890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600" b="1"/>
            </a:p>
          </p:txBody>
        </p: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868FE074-0D5A-490B-809B-7017BD3BA251}"/>
              </a:ext>
            </a:extLst>
          </p:cNvPr>
          <p:cNvSpPr txBox="1"/>
          <p:nvPr/>
        </p:nvSpPr>
        <p:spPr>
          <a:xfrm>
            <a:off x="7800200" y="442751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16</a:t>
            </a: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25152BF5-837D-4B4B-A475-CAF969D88199}"/>
              </a:ext>
            </a:extLst>
          </p:cNvPr>
          <p:cNvSpPr/>
          <p:nvPr/>
        </p:nvSpPr>
        <p:spPr>
          <a:xfrm>
            <a:off x="8423449" y="2312855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D336E66F-194F-4E4E-94DD-667E99B7165D}"/>
              </a:ext>
            </a:extLst>
          </p:cNvPr>
          <p:cNvSpPr/>
          <p:nvPr/>
        </p:nvSpPr>
        <p:spPr>
          <a:xfrm>
            <a:off x="8358873" y="2305466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7A2F083B-F726-4F9E-8CB5-0512E23C2CDA}"/>
              </a:ext>
            </a:extLst>
          </p:cNvPr>
          <p:cNvSpPr/>
          <p:nvPr/>
        </p:nvSpPr>
        <p:spPr>
          <a:xfrm>
            <a:off x="7763467" y="3045087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100A0682-D4AE-47BB-AF65-5AA5027A809D}"/>
              </a:ext>
            </a:extLst>
          </p:cNvPr>
          <p:cNvSpPr/>
          <p:nvPr/>
        </p:nvSpPr>
        <p:spPr>
          <a:xfrm>
            <a:off x="7729130" y="3109663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36DF1B3E-009D-4A53-9BDF-58CB836DBB44}"/>
              </a:ext>
            </a:extLst>
          </p:cNvPr>
          <p:cNvSpPr/>
          <p:nvPr/>
        </p:nvSpPr>
        <p:spPr>
          <a:xfrm>
            <a:off x="8000259" y="4133968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CBF78057-7836-43C8-9638-C4CA8C3F4B0D}"/>
              </a:ext>
            </a:extLst>
          </p:cNvPr>
          <p:cNvSpPr/>
          <p:nvPr/>
        </p:nvSpPr>
        <p:spPr>
          <a:xfrm>
            <a:off x="8059859" y="4553836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1F8240CB-D5DE-4C8F-B127-3BAB82741C85}"/>
              </a:ext>
            </a:extLst>
          </p:cNvPr>
          <p:cNvSpPr>
            <a:spLocks noChangeAspect="1"/>
          </p:cNvSpPr>
          <p:nvPr/>
        </p:nvSpPr>
        <p:spPr>
          <a:xfrm>
            <a:off x="6779377" y="5086418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A6D89BE3-01EE-4BEB-BB2E-74F4487E4A9C}"/>
              </a:ext>
            </a:extLst>
          </p:cNvPr>
          <p:cNvSpPr>
            <a:spLocks noChangeAspect="1"/>
          </p:cNvSpPr>
          <p:nvPr/>
        </p:nvSpPr>
        <p:spPr>
          <a:xfrm>
            <a:off x="7090074" y="6092960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3AD1523D-F8E8-493B-9EA4-3703C2FAA1AF}"/>
              </a:ext>
            </a:extLst>
          </p:cNvPr>
          <p:cNvSpPr>
            <a:spLocks noChangeAspect="1"/>
          </p:cNvSpPr>
          <p:nvPr/>
        </p:nvSpPr>
        <p:spPr>
          <a:xfrm>
            <a:off x="7834537" y="3070726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C4E6B418-38CA-4253-8C4B-4249AECF0D0B}"/>
              </a:ext>
            </a:extLst>
          </p:cNvPr>
          <p:cNvSpPr>
            <a:spLocks noChangeAspect="1"/>
          </p:cNvSpPr>
          <p:nvPr/>
        </p:nvSpPr>
        <p:spPr>
          <a:xfrm>
            <a:off x="8310390" y="2367037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2CC69D-67EE-4E35-89A6-8008BE31940C}"/>
              </a:ext>
            </a:extLst>
          </p:cNvPr>
          <p:cNvSpPr/>
          <p:nvPr/>
        </p:nvSpPr>
        <p:spPr>
          <a:xfrm>
            <a:off x="7037898" y="6012400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68E97645-2A44-4B58-B87C-BDA385D3AE12}"/>
              </a:ext>
            </a:extLst>
          </p:cNvPr>
          <p:cNvSpPr/>
          <p:nvPr/>
        </p:nvSpPr>
        <p:spPr>
          <a:xfrm>
            <a:off x="8064560" y="4463052"/>
            <a:ext cx="64576" cy="645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objekt 54" descr="En bild som visar text&#10;&#10;Automatiskt genererad beskrivning">
            <a:extLst>
              <a:ext uri="{FF2B5EF4-FFF2-40B4-BE49-F238E27FC236}">
                <a16:creationId xmlns:a16="http://schemas.microsoft.com/office/drawing/2014/main" id="{ABEC9382-D8EC-49A3-9629-F28EAC88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4A0D7CAC-8DAB-FE44-9E61-CEDFDAFD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635"/>
            <a:ext cx="5006546" cy="1995016"/>
          </a:xfrm>
        </p:spPr>
        <p:txBody>
          <a:bodyPr>
            <a:norm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A brief origin of Swedish ATMP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4911F0E-C5F4-5B4E-82AD-9D6C1EE07669}"/>
              </a:ext>
            </a:extLst>
          </p:cNvPr>
          <p:cNvCxnSpPr>
            <a:cxnSpLocks/>
          </p:cNvCxnSpPr>
          <p:nvPr/>
        </p:nvCxnSpPr>
        <p:spPr>
          <a:xfrm flipH="1">
            <a:off x="963827" y="2902506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4" descr="En bild som visar natur&#10;&#10;Automatiskt genererad beskrivning">
            <a:extLst>
              <a:ext uri="{FF2B5EF4-FFF2-40B4-BE49-F238E27FC236}">
                <a16:creationId xmlns:a16="http://schemas.microsoft.com/office/drawing/2014/main" id="{8398600B-A1D0-4314-BCBC-B92A9AA4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27" y="333935"/>
            <a:ext cx="2450845" cy="5866582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6A4D7AF0-04A4-4771-96D4-0E6C9030094C}"/>
              </a:ext>
            </a:extLst>
          </p:cNvPr>
          <p:cNvSpPr>
            <a:spLocks noChangeAspect="1"/>
          </p:cNvSpPr>
          <p:nvPr/>
        </p:nvSpPr>
        <p:spPr>
          <a:xfrm>
            <a:off x="5046308" y="5945360"/>
            <a:ext cx="179473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0C663D-6B60-49C5-874A-1CC4FC289BAE}"/>
              </a:ext>
            </a:extLst>
          </p:cNvPr>
          <p:cNvSpPr txBox="1"/>
          <p:nvPr/>
        </p:nvSpPr>
        <p:spPr>
          <a:xfrm>
            <a:off x="5015366" y="4141198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Örebro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72D571-B3BC-4C76-94F9-166AD10FBFE1}"/>
              </a:ext>
            </a:extLst>
          </p:cNvPr>
          <p:cNvSpPr txBox="1"/>
          <p:nvPr/>
        </p:nvSpPr>
        <p:spPr>
          <a:xfrm>
            <a:off x="5224300" y="505694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Linköping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628BDBB-8C84-46B7-8B42-80FBCB752141}"/>
              </a:ext>
            </a:extLst>
          </p:cNvPr>
          <p:cNvSpPr txBox="1"/>
          <p:nvPr/>
        </p:nvSpPr>
        <p:spPr>
          <a:xfrm>
            <a:off x="5496174" y="3948319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Uppsala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2900760-000D-4F94-AFD5-BAF4A9EAA9E6}"/>
              </a:ext>
            </a:extLst>
          </p:cNvPr>
          <p:cNvSpPr/>
          <p:nvPr/>
        </p:nvSpPr>
        <p:spPr>
          <a:xfrm>
            <a:off x="6080497" y="4193581"/>
            <a:ext cx="72000" cy="72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8B1FAC47-87EE-4782-8813-9B4DCC022797}"/>
              </a:ext>
            </a:extLst>
          </p:cNvPr>
          <p:cNvSpPr/>
          <p:nvPr/>
        </p:nvSpPr>
        <p:spPr>
          <a:xfrm>
            <a:off x="5858385" y="31284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E49D3BAD-184B-42FB-844E-CD7417CA51EF}"/>
              </a:ext>
            </a:extLst>
          </p:cNvPr>
          <p:cNvSpPr>
            <a:spLocks/>
          </p:cNvSpPr>
          <p:nvPr/>
        </p:nvSpPr>
        <p:spPr>
          <a:xfrm>
            <a:off x="4797183" y="5040367"/>
            <a:ext cx="193727" cy="193727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53ABACA-25C4-4DB3-998D-36D1BDD0829B}"/>
              </a:ext>
            </a:extLst>
          </p:cNvPr>
          <p:cNvSpPr>
            <a:spLocks/>
          </p:cNvSpPr>
          <p:nvPr/>
        </p:nvSpPr>
        <p:spPr>
          <a:xfrm>
            <a:off x="4750084" y="5114711"/>
            <a:ext cx="180000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57304ABE-781B-4F9D-B673-239BD8AF4265}"/>
              </a:ext>
            </a:extLst>
          </p:cNvPr>
          <p:cNvSpPr/>
          <p:nvPr/>
        </p:nvSpPr>
        <p:spPr>
          <a:xfrm>
            <a:off x="5122885" y="589955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5921CC8C-96F3-4834-8304-6119027511B6}"/>
              </a:ext>
            </a:extLst>
          </p:cNvPr>
          <p:cNvSpPr/>
          <p:nvPr/>
        </p:nvSpPr>
        <p:spPr>
          <a:xfrm>
            <a:off x="5889907" y="4374639"/>
            <a:ext cx="322878" cy="322878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7DF1055-E3D5-4751-B8FD-973F4FDE74E3}"/>
              </a:ext>
            </a:extLst>
          </p:cNvPr>
          <p:cNvSpPr/>
          <p:nvPr/>
        </p:nvSpPr>
        <p:spPr>
          <a:xfrm>
            <a:off x="6005632" y="4430502"/>
            <a:ext cx="216000" cy="216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848EE283-A958-4588-9322-0E313090EB30}"/>
              </a:ext>
            </a:extLst>
          </p:cNvPr>
          <p:cNvSpPr/>
          <p:nvPr/>
        </p:nvSpPr>
        <p:spPr>
          <a:xfrm>
            <a:off x="5914853" y="4450316"/>
            <a:ext cx="216000" cy="216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718DE302-3962-4FCE-871D-B1303DDA2AD1}"/>
              </a:ext>
            </a:extLst>
          </p:cNvPr>
          <p:cNvSpPr/>
          <p:nvPr/>
        </p:nvSpPr>
        <p:spPr>
          <a:xfrm>
            <a:off x="5991203" y="416078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18446C3F-4F12-4FA7-9845-C3AAD6D16DEF}"/>
              </a:ext>
            </a:extLst>
          </p:cNvPr>
          <p:cNvSpPr/>
          <p:nvPr/>
        </p:nvSpPr>
        <p:spPr>
          <a:xfrm>
            <a:off x="4841900" y="5149755"/>
            <a:ext cx="72000" cy="72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A371A4E-63AD-4EE6-9611-0F1933CF486E}"/>
              </a:ext>
            </a:extLst>
          </p:cNvPr>
          <p:cNvSpPr/>
          <p:nvPr/>
        </p:nvSpPr>
        <p:spPr>
          <a:xfrm>
            <a:off x="5214278" y="60056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067F0250-3312-4A58-A957-C7D6FA13EDBB}"/>
              </a:ext>
            </a:extLst>
          </p:cNvPr>
          <p:cNvSpPr/>
          <p:nvPr/>
        </p:nvSpPr>
        <p:spPr>
          <a:xfrm>
            <a:off x="6449346" y="2377431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7F09B543-D370-4190-8FDE-BB350D3B343E}"/>
              </a:ext>
            </a:extLst>
          </p:cNvPr>
          <p:cNvSpPr/>
          <p:nvPr/>
        </p:nvSpPr>
        <p:spPr>
          <a:xfrm>
            <a:off x="5514616" y="432774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3E5F0D1F-DF39-477F-A777-7440BEE2E5A5}"/>
              </a:ext>
            </a:extLst>
          </p:cNvPr>
          <p:cNvSpPr/>
          <p:nvPr/>
        </p:nvSpPr>
        <p:spPr>
          <a:xfrm>
            <a:off x="5600508" y="4890209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25152BF5-837D-4B4B-A475-CAF969D88199}"/>
              </a:ext>
            </a:extLst>
          </p:cNvPr>
          <p:cNvSpPr/>
          <p:nvPr/>
        </p:nvSpPr>
        <p:spPr>
          <a:xfrm>
            <a:off x="6481634" y="2312855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D336E66F-194F-4E4E-94DD-667E99B7165D}"/>
              </a:ext>
            </a:extLst>
          </p:cNvPr>
          <p:cNvSpPr/>
          <p:nvPr/>
        </p:nvSpPr>
        <p:spPr>
          <a:xfrm>
            <a:off x="6417058" y="2305466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7A2F083B-F726-4F9E-8CB5-0512E23C2CDA}"/>
              </a:ext>
            </a:extLst>
          </p:cNvPr>
          <p:cNvSpPr/>
          <p:nvPr/>
        </p:nvSpPr>
        <p:spPr>
          <a:xfrm>
            <a:off x="5821652" y="3045087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100A0682-D4AE-47BB-AF65-5AA5027A809D}"/>
              </a:ext>
            </a:extLst>
          </p:cNvPr>
          <p:cNvSpPr/>
          <p:nvPr/>
        </p:nvSpPr>
        <p:spPr>
          <a:xfrm>
            <a:off x="5787315" y="3109663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36DF1B3E-009D-4A53-9BDF-58CB836DBB44}"/>
              </a:ext>
            </a:extLst>
          </p:cNvPr>
          <p:cNvSpPr/>
          <p:nvPr/>
        </p:nvSpPr>
        <p:spPr>
          <a:xfrm>
            <a:off x="6058444" y="4133968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CBF78057-7836-43C8-9638-C4CA8C3F4B0D}"/>
              </a:ext>
            </a:extLst>
          </p:cNvPr>
          <p:cNvSpPr/>
          <p:nvPr/>
        </p:nvSpPr>
        <p:spPr>
          <a:xfrm>
            <a:off x="6118044" y="4553836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1F8240CB-D5DE-4C8F-B127-3BAB82741C85}"/>
              </a:ext>
            </a:extLst>
          </p:cNvPr>
          <p:cNvSpPr>
            <a:spLocks noChangeAspect="1"/>
          </p:cNvSpPr>
          <p:nvPr/>
        </p:nvSpPr>
        <p:spPr>
          <a:xfrm>
            <a:off x="4837562" y="5086418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A6D89BE3-01EE-4BEB-BB2E-74F4487E4A9C}"/>
              </a:ext>
            </a:extLst>
          </p:cNvPr>
          <p:cNvSpPr>
            <a:spLocks noChangeAspect="1"/>
          </p:cNvSpPr>
          <p:nvPr/>
        </p:nvSpPr>
        <p:spPr>
          <a:xfrm>
            <a:off x="5148259" y="6092960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3AD1523D-F8E8-493B-9EA4-3703C2FAA1AF}"/>
              </a:ext>
            </a:extLst>
          </p:cNvPr>
          <p:cNvSpPr>
            <a:spLocks noChangeAspect="1"/>
          </p:cNvSpPr>
          <p:nvPr/>
        </p:nvSpPr>
        <p:spPr>
          <a:xfrm>
            <a:off x="5892722" y="3070726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C4E6B418-38CA-4253-8C4B-4249AECF0D0B}"/>
              </a:ext>
            </a:extLst>
          </p:cNvPr>
          <p:cNvSpPr>
            <a:spLocks noChangeAspect="1"/>
          </p:cNvSpPr>
          <p:nvPr/>
        </p:nvSpPr>
        <p:spPr>
          <a:xfrm>
            <a:off x="6368575" y="2367037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2CC69D-67EE-4E35-89A6-8008BE31940C}"/>
              </a:ext>
            </a:extLst>
          </p:cNvPr>
          <p:cNvSpPr/>
          <p:nvPr/>
        </p:nvSpPr>
        <p:spPr>
          <a:xfrm>
            <a:off x="5096083" y="6012400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68E97645-2A44-4B58-B87C-BDA385D3AE12}"/>
              </a:ext>
            </a:extLst>
          </p:cNvPr>
          <p:cNvSpPr/>
          <p:nvPr/>
        </p:nvSpPr>
        <p:spPr>
          <a:xfrm>
            <a:off x="6122745" y="4463052"/>
            <a:ext cx="64576" cy="645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objekt 54" descr="En bild som visar text&#10;&#10;Automatiskt genererad beskrivning">
            <a:extLst>
              <a:ext uri="{FF2B5EF4-FFF2-40B4-BE49-F238E27FC236}">
                <a16:creationId xmlns:a16="http://schemas.microsoft.com/office/drawing/2014/main" id="{ABEC9382-D8EC-49A3-9629-F28EAC88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sp>
        <p:nvSpPr>
          <p:cNvPr id="58" name="textruta 57">
            <a:extLst>
              <a:ext uri="{FF2B5EF4-FFF2-40B4-BE49-F238E27FC236}">
                <a16:creationId xmlns:a16="http://schemas.microsoft.com/office/drawing/2014/main" id="{316E37DC-A5AD-4C81-8FF0-E6FA6EEE44B7}"/>
              </a:ext>
            </a:extLst>
          </p:cNvPr>
          <p:cNvSpPr txBox="1"/>
          <p:nvPr/>
        </p:nvSpPr>
        <p:spPr>
          <a:xfrm>
            <a:off x="367706" y="3291998"/>
            <a:ext cx="4366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Gothenburg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Brittberg</a:t>
            </a:r>
            <a:r>
              <a:rPr lang="sv-SE" sz="1400" b="1" dirty="0"/>
              <a:t> et. al. 1994 </a:t>
            </a:r>
            <a:r>
              <a:rPr lang="sv-SE" sz="1400" dirty="0"/>
              <a:t>–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autologous</a:t>
            </a:r>
            <a:r>
              <a:rPr lang="sv-SE" sz="1400" dirty="0"/>
              <a:t> </a:t>
            </a:r>
            <a:r>
              <a:rPr lang="sv-SE" sz="1400" dirty="0" err="1"/>
              <a:t>cultured</a:t>
            </a:r>
            <a:r>
              <a:rPr lang="sv-SE" sz="1400" dirty="0"/>
              <a:t> </a:t>
            </a:r>
            <a:r>
              <a:rPr lang="sv-SE" sz="1400" dirty="0" err="1"/>
              <a:t>chondrocytes</a:t>
            </a:r>
            <a:r>
              <a:rPr lang="sv-SE" sz="1400" dirty="0"/>
              <a:t> </a:t>
            </a:r>
            <a:r>
              <a:rPr lang="sv-SE" sz="1400" b="1" dirty="0"/>
              <a:t>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Tataa Biocenter </a:t>
            </a:r>
            <a:r>
              <a:rPr lang="sv-SE" sz="1400" dirty="0"/>
              <a:t>-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Supporting Pharma industry with molecular services since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2001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. ISO 17025 since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2013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201F1E"/>
                </a:solidFill>
                <a:latin typeface="Calibri" panose="020F0502020204030204" pitchFamily="34" charset="0"/>
              </a:rPr>
              <a:t>Cellartis</a:t>
            </a:r>
            <a:r>
              <a:rPr lang="en-US" sz="1400" dirty="0">
                <a:solidFill>
                  <a:srgbClr val="201F1E"/>
                </a:solidFill>
                <a:latin typeface="Calibri" panose="020F0502020204030204" pitchFamily="34" charset="0"/>
              </a:rPr>
              <a:t> – world first commercialization of pluripotent stem cells established </a:t>
            </a:r>
            <a:r>
              <a:rPr lang="en-US" sz="1400" b="1" dirty="0">
                <a:solidFill>
                  <a:srgbClr val="201F1E"/>
                </a:solidFill>
                <a:latin typeface="Calibri" panose="020F0502020204030204" pitchFamily="34" charset="0"/>
              </a:rPr>
              <a:t>2001</a:t>
            </a:r>
            <a:endParaRPr lang="sv-SE" sz="1400" b="1" dirty="0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C3B571F0-86E2-4F92-9125-E9E794BF7FFF}"/>
              </a:ext>
            </a:extLst>
          </p:cNvPr>
          <p:cNvSpPr txBox="1"/>
          <p:nvPr/>
        </p:nvSpPr>
        <p:spPr>
          <a:xfrm>
            <a:off x="6919862" y="1938992"/>
            <a:ext cx="5192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Uppsala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Enblad</a:t>
            </a:r>
            <a:r>
              <a:rPr lang="sv-SE" sz="1400" b="1" dirty="0"/>
              <a:t> et. al. 2018 </a:t>
            </a:r>
            <a:r>
              <a:rPr lang="sv-SE" sz="1400" dirty="0"/>
              <a:t>- 3rd generation CAR T </a:t>
            </a:r>
            <a:r>
              <a:rPr lang="sv-SE" sz="1400" dirty="0" err="1"/>
              <a:t>treatment</a:t>
            </a:r>
            <a:r>
              <a:rPr lang="sv-SE" sz="1400" dirty="0"/>
              <a:t> </a:t>
            </a:r>
            <a:r>
              <a:rPr lang="sv-SE" sz="1400" dirty="0" err="1"/>
              <a:t>since</a:t>
            </a:r>
            <a:r>
              <a:rPr lang="sv-SE" sz="1400" dirty="0"/>
              <a:t> </a:t>
            </a:r>
            <a:r>
              <a:rPr lang="sv-SE" sz="1400" b="1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Malstrom</a:t>
            </a:r>
            <a:r>
              <a:rPr lang="sv-SE" sz="1400" b="1" dirty="0"/>
              <a:t> et. al. 2010 </a:t>
            </a:r>
            <a:r>
              <a:rPr lang="sv-SE" sz="1400" dirty="0"/>
              <a:t>-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immunostimulatory gene therapy with viral vectors in patients with solid malignancies since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2006</a:t>
            </a:r>
            <a:endParaRPr lang="sv-S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Cytiva</a:t>
            </a:r>
            <a:r>
              <a:rPr lang="sv-SE" sz="1400" dirty="0"/>
              <a:t> –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70% of the world’s biopharmaceuticals are produced with </a:t>
            </a:r>
            <a:r>
              <a:rPr lang="en-US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Cytiva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products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Alexandra Karström </a:t>
            </a:r>
            <a:r>
              <a:rPr lang="sv-SE" sz="1400" dirty="0"/>
              <a:t>–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first patients treated with autologous cultured skin for burns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late 1980s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in Stockholm/Uppsala</a:t>
            </a:r>
            <a:endParaRPr lang="sv-SE" sz="1400" dirty="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0FAB3422-7D29-449D-83E7-13612B462E47}"/>
              </a:ext>
            </a:extLst>
          </p:cNvPr>
          <p:cNvSpPr txBox="1"/>
          <p:nvPr/>
        </p:nvSpPr>
        <p:spPr>
          <a:xfrm>
            <a:off x="6481634" y="3728556"/>
            <a:ext cx="5742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Stockholm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Le Blanc et. al. 2004 –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cultured</a:t>
            </a:r>
            <a:r>
              <a:rPr lang="sv-SE" sz="1400" dirty="0"/>
              <a:t> MSC for GVHD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Cecilia </a:t>
            </a:r>
            <a:r>
              <a:rPr lang="sv-SE" sz="1400" b="1" dirty="0" err="1"/>
              <a:t>Götherström</a:t>
            </a:r>
            <a:r>
              <a:rPr lang="sv-SE" sz="1400" b="1" dirty="0"/>
              <a:t> </a:t>
            </a:r>
            <a:r>
              <a:rPr lang="sv-SE" sz="1400" dirty="0"/>
              <a:t>-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first prenatal treatment using a cell based ATMP, </a:t>
            </a:r>
            <a:r>
              <a:rPr lang="en-US" sz="1400" dirty="0">
                <a:solidFill>
                  <a:srgbClr val="201F1E"/>
                </a:solidFill>
                <a:latin typeface="Calibri" panose="020F0502020204030204" pitchFamily="34" charset="0"/>
              </a:rPr>
              <a:t>c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ompassionate use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2002</a:t>
            </a:r>
            <a:endParaRPr lang="sv-S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Vecura</a:t>
            </a:r>
            <a:r>
              <a:rPr lang="sv-SE" sz="1400" dirty="0"/>
              <a:t> – </a:t>
            </a:r>
            <a:r>
              <a:rPr lang="sv-SE" sz="1400" dirty="0" err="1"/>
              <a:t>first</a:t>
            </a:r>
            <a:r>
              <a:rPr lang="sv-SE" sz="1400" dirty="0"/>
              <a:t> gene </a:t>
            </a:r>
            <a:r>
              <a:rPr lang="sv-SE" sz="1400" dirty="0" err="1"/>
              <a:t>therapy</a:t>
            </a:r>
            <a:r>
              <a:rPr lang="sv-SE" sz="1400" dirty="0"/>
              <a:t> manufacture </a:t>
            </a:r>
            <a:r>
              <a:rPr lang="sv-SE" sz="1400" b="1" dirty="0"/>
              <a:t>1998</a:t>
            </a:r>
            <a:r>
              <a:rPr lang="sv-SE" sz="1400" dirty="0"/>
              <a:t>,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continental</a:t>
            </a:r>
            <a:r>
              <a:rPr lang="sv-SE" sz="1400" dirty="0"/>
              <a:t> </a:t>
            </a:r>
            <a:r>
              <a:rPr lang="sv-SE" sz="1400" dirty="0" err="1"/>
              <a:t>europe</a:t>
            </a:r>
            <a:r>
              <a:rPr lang="sv-SE" sz="1400" dirty="0"/>
              <a:t> CAR T manufacture </a:t>
            </a:r>
            <a:r>
              <a:rPr lang="sv-SE" sz="1400" b="1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Alici</a:t>
            </a:r>
            <a:r>
              <a:rPr lang="sv-SE" sz="1400" b="1" dirty="0"/>
              <a:t> et. al. 2006 –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gene </a:t>
            </a:r>
            <a:r>
              <a:rPr lang="sv-SE" sz="1400" dirty="0" err="1"/>
              <a:t>modified</a:t>
            </a:r>
            <a:r>
              <a:rPr lang="sv-SE" sz="1400" dirty="0"/>
              <a:t> infusion </a:t>
            </a:r>
            <a:r>
              <a:rPr lang="sv-SE" sz="1400" b="1" dirty="0"/>
              <a:t>1995</a:t>
            </a:r>
            <a:r>
              <a:rPr lang="sv-SE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Barkholt</a:t>
            </a:r>
            <a:r>
              <a:rPr lang="sv-SE" sz="1400" b="1" dirty="0"/>
              <a:t> et. al. 2009 </a:t>
            </a:r>
            <a:r>
              <a:rPr lang="sv-SE" sz="1400" dirty="0"/>
              <a:t>– infusion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cultured</a:t>
            </a:r>
            <a:r>
              <a:rPr lang="sv-SE" sz="1400" dirty="0"/>
              <a:t> NK cells for cancer </a:t>
            </a:r>
            <a:r>
              <a:rPr lang="sv-SE" sz="1400" dirty="0" err="1"/>
              <a:t>treatment</a:t>
            </a:r>
            <a:r>
              <a:rPr lang="sv-SE" sz="1400" dirty="0"/>
              <a:t>,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b="1" dirty="0"/>
              <a:t>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NGF </a:t>
            </a:r>
            <a:r>
              <a:rPr lang="sv-SE" sz="1400" dirty="0" err="1"/>
              <a:t>modified</a:t>
            </a:r>
            <a:r>
              <a:rPr lang="sv-SE" sz="1400" dirty="0"/>
              <a:t> cells for </a:t>
            </a:r>
            <a:r>
              <a:rPr lang="sv-SE" sz="1400" dirty="0" err="1"/>
              <a:t>alzheimers</a:t>
            </a:r>
            <a:r>
              <a:rPr lang="sv-SE" sz="1400" dirty="0"/>
              <a:t> </a:t>
            </a:r>
            <a:r>
              <a:rPr lang="sv-SE" sz="1400" dirty="0" err="1"/>
              <a:t>disease</a:t>
            </a:r>
            <a:r>
              <a:rPr lang="sv-SE" sz="1400" dirty="0"/>
              <a:t> –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b="1" dirty="0"/>
              <a:t>2008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50874BC2-E466-4A70-9345-A0368020ACC0}"/>
              </a:ext>
            </a:extLst>
          </p:cNvPr>
          <p:cNvSpPr txBox="1"/>
          <p:nvPr/>
        </p:nvSpPr>
        <p:spPr>
          <a:xfrm>
            <a:off x="5860499" y="6005670"/>
            <a:ext cx="63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Linköping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Folke Sjöberg </a:t>
            </a:r>
            <a:r>
              <a:rPr lang="sv-SE" sz="1400" dirty="0"/>
              <a:t>- </a:t>
            </a:r>
            <a:r>
              <a:rPr lang="sv-SE" sz="1400" dirty="0" err="1"/>
              <a:t>first</a:t>
            </a:r>
            <a:r>
              <a:rPr lang="sv-SE" sz="1400" dirty="0"/>
              <a:t> patient </a:t>
            </a:r>
            <a:r>
              <a:rPr lang="sv-SE" sz="1400" dirty="0" err="1"/>
              <a:t>treated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autologous</a:t>
            </a:r>
            <a:r>
              <a:rPr lang="sv-SE" sz="1400" dirty="0"/>
              <a:t> </a:t>
            </a:r>
            <a:r>
              <a:rPr lang="sv-SE" sz="1400" dirty="0" err="1"/>
              <a:t>cultured</a:t>
            </a:r>
            <a:r>
              <a:rPr lang="sv-SE" sz="1400" dirty="0"/>
              <a:t> skin for </a:t>
            </a:r>
            <a:r>
              <a:rPr lang="sv-SE" sz="1400" dirty="0" err="1"/>
              <a:t>burns</a:t>
            </a:r>
            <a:r>
              <a:rPr lang="sv-SE" sz="1400" dirty="0"/>
              <a:t> </a:t>
            </a:r>
            <a:r>
              <a:rPr lang="sv-SE" sz="1400" b="1" dirty="0"/>
              <a:t>2012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D499B154-88C8-4CB1-91D3-90C94081DC79}"/>
              </a:ext>
            </a:extLst>
          </p:cNvPr>
          <p:cNvSpPr txBox="1"/>
          <p:nvPr/>
        </p:nvSpPr>
        <p:spPr>
          <a:xfrm>
            <a:off x="7761393" y="1019173"/>
            <a:ext cx="3748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Matfors</a:t>
            </a:r>
            <a:r>
              <a:rPr lang="sv-SE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NorthX Bio </a:t>
            </a:r>
            <a:r>
              <a:rPr lang="sv-SE" sz="1400" dirty="0"/>
              <a:t>– </a:t>
            </a:r>
            <a:r>
              <a:rPr lang="sv-SE" sz="1400" dirty="0" err="1"/>
              <a:t>manufacturing</a:t>
            </a:r>
            <a:r>
              <a:rPr lang="sv-SE" sz="1400" dirty="0"/>
              <a:t> </a:t>
            </a:r>
            <a:r>
              <a:rPr lang="sv-SE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GMP </a:t>
            </a:r>
            <a:r>
              <a:rPr lang="sv-SE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grade</a:t>
            </a:r>
            <a:r>
              <a:rPr lang="sv-SE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201F1E"/>
                </a:solidFill>
                <a:latin typeface="Calibri" panose="020F0502020204030204" pitchFamily="34" charset="0"/>
              </a:rPr>
              <a:t>biologics</a:t>
            </a:r>
            <a:r>
              <a:rPr lang="sv-SE" sz="1400" dirty="0">
                <a:solidFill>
                  <a:srgbClr val="201F1E"/>
                </a:solidFill>
                <a:latin typeface="Calibri" panose="020F0502020204030204" pitchFamily="34" charset="0"/>
              </a:rPr>
              <a:t> </a:t>
            </a:r>
            <a:r>
              <a:rPr lang="sv-SE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since</a:t>
            </a:r>
            <a:r>
              <a:rPr lang="sv-SE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1998</a:t>
            </a:r>
            <a:r>
              <a:rPr lang="sv-SE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HQ grade </a:t>
            </a:r>
            <a:r>
              <a:rPr lang="en-US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pDNA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since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2018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and GMP grade </a:t>
            </a:r>
            <a:r>
              <a:rPr lang="en-US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pDNA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since </a:t>
            </a:r>
            <a:r>
              <a:rPr lang="en-US" sz="1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2020</a:t>
            </a:r>
            <a:endParaRPr lang="sv-SE" sz="1400" b="1" dirty="0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4863BFFE-51FE-4F65-87DC-7F4F7C3A2DA7}"/>
              </a:ext>
            </a:extLst>
          </p:cNvPr>
          <p:cNvSpPr txBox="1"/>
          <p:nvPr/>
        </p:nvSpPr>
        <p:spPr>
          <a:xfrm>
            <a:off x="370659" y="5180055"/>
            <a:ext cx="402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Malin Parmar </a:t>
            </a:r>
            <a:r>
              <a:rPr lang="sv-SE" sz="1400" dirty="0"/>
              <a:t>- </a:t>
            </a:r>
            <a:r>
              <a:rPr lang="sv-SE" sz="1400" dirty="0" err="1"/>
              <a:t>hPSC</a:t>
            </a:r>
            <a:r>
              <a:rPr lang="sv-SE" sz="1400" dirty="0"/>
              <a:t> </a:t>
            </a:r>
            <a:r>
              <a:rPr lang="sv-SE" sz="1400" dirty="0" err="1"/>
              <a:t>derived</a:t>
            </a:r>
            <a:r>
              <a:rPr lang="sv-SE" sz="1400" dirty="0"/>
              <a:t> DA </a:t>
            </a:r>
            <a:r>
              <a:rPr lang="sv-SE" sz="1400" dirty="0" err="1"/>
              <a:t>progenitors</a:t>
            </a:r>
            <a:r>
              <a:rPr lang="sv-SE" sz="1400" dirty="0"/>
              <a:t> for Parkinsons </a:t>
            </a:r>
            <a:r>
              <a:rPr lang="sv-SE" sz="1400" dirty="0" err="1"/>
              <a:t>Disease</a:t>
            </a:r>
            <a:r>
              <a:rPr lang="sv-SE" sz="1400" dirty="0"/>
              <a:t> (progression from Lindvall et. al. </a:t>
            </a:r>
            <a:r>
              <a:rPr lang="sv-SE" sz="1400" b="1" dirty="0"/>
              <a:t>1990</a:t>
            </a:r>
            <a:r>
              <a:rPr lang="sv-SE" sz="1400" dirty="0"/>
              <a:t> fetal </a:t>
            </a:r>
            <a:r>
              <a:rPr lang="sv-SE" sz="1400" dirty="0" err="1"/>
              <a:t>derived</a:t>
            </a:r>
            <a:r>
              <a:rPr lang="sv-SE" sz="1400" dirty="0"/>
              <a:t> DA </a:t>
            </a:r>
            <a:r>
              <a:rPr lang="sv-SE" sz="1400" dirty="0" err="1"/>
              <a:t>progenitor</a:t>
            </a:r>
            <a:r>
              <a:rPr lang="sv-SE" sz="1400" dirty="0"/>
              <a:t> transplants)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EFCAB35B-169B-446D-A0DD-7392459BDEEF}"/>
              </a:ext>
            </a:extLst>
          </p:cNvPr>
          <p:cNvSpPr txBox="1"/>
          <p:nvPr/>
        </p:nvSpPr>
        <p:spPr>
          <a:xfrm>
            <a:off x="3963377" y="5027131"/>
            <a:ext cx="160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Gothenburg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96CC3D97-890B-4CB0-8EE3-9A22BD9DD470}"/>
              </a:ext>
            </a:extLst>
          </p:cNvPr>
          <p:cNvSpPr txBox="1"/>
          <p:nvPr/>
        </p:nvSpPr>
        <p:spPr>
          <a:xfrm>
            <a:off x="5314820" y="5949726"/>
            <a:ext cx="2227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C63904CD-B522-4CA3-A624-34BDC2CBA625}"/>
              </a:ext>
            </a:extLst>
          </p:cNvPr>
          <p:cNvSpPr txBox="1"/>
          <p:nvPr/>
        </p:nvSpPr>
        <p:spPr>
          <a:xfrm>
            <a:off x="5957332" y="3152798"/>
            <a:ext cx="1925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Matfors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07837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4A0D7CAC-8DAB-FE44-9E61-CEDFDAFD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635"/>
            <a:ext cx="6199698" cy="1995016"/>
          </a:xfrm>
        </p:spPr>
        <p:txBody>
          <a:bodyPr>
            <a:norm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SWECARNET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CAR T implementation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4911F0E-C5F4-5B4E-82AD-9D6C1EE07669}"/>
              </a:ext>
            </a:extLst>
          </p:cNvPr>
          <p:cNvCxnSpPr>
            <a:cxnSpLocks/>
          </p:cNvCxnSpPr>
          <p:nvPr/>
        </p:nvCxnSpPr>
        <p:spPr>
          <a:xfrm flipH="1">
            <a:off x="963827" y="2902506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4" descr="En bild som visar natur&#10;&#10;Automatiskt genererad beskrivning">
            <a:extLst>
              <a:ext uri="{FF2B5EF4-FFF2-40B4-BE49-F238E27FC236}">
                <a16:creationId xmlns:a16="http://schemas.microsoft.com/office/drawing/2014/main" id="{8398600B-A1D0-4314-BCBC-B92A9AA4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2" y="333935"/>
            <a:ext cx="2450845" cy="5866582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6A4D7AF0-04A4-4771-96D4-0E6C9030094C}"/>
              </a:ext>
            </a:extLst>
          </p:cNvPr>
          <p:cNvSpPr>
            <a:spLocks noChangeAspect="1"/>
          </p:cNvSpPr>
          <p:nvPr/>
        </p:nvSpPr>
        <p:spPr>
          <a:xfrm>
            <a:off x="6988123" y="5945360"/>
            <a:ext cx="179473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3BDCA6A-CCCB-4FEB-8A11-B095EF3BECAB}"/>
              </a:ext>
            </a:extLst>
          </p:cNvPr>
          <p:cNvSpPr txBox="1"/>
          <p:nvPr/>
        </p:nvSpPr>
        <p:spPr>
          <a:xfrm>
            <a:off x="7834537" y="5734695"/>
            <a:ext cx="362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Linköping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May </a:t>
            </a:r>
            <a:r>
              <a:rPr lang="sv-SE" sz="1400" b="1" dirty="0"/>
              <a:t>2021</a:t>
            </a:r>
            <a:r>
              <a:rPr lang="sv-SE" sz="1400" dirty="0"/>
              <a:t> – 2 </a:t>
            </a:r>
            <a:r>
              <a:rPr lang="sv-SE" sz="1400" dirty="0" err="1"/>
              <a:t>treatments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Standard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endParaRPr lang="sv-SE" sz="1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0C663D-6B60-49C5-874A-1CC4FC289BAE}"/>
              </a:ext>
            </a:extLst>
          </p:cNvPr>
          <p:cNvSpPr txBox="1"/>
          <p:nvPr/>
        </p:nvSpPr>
        <p:spPr>
          <a:xfrm>
            <a:off x="6957181" y="4141198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Örebro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139E49D-5310-4993-B6BB-2CC0597F7BCB}"/>
              </a:ext>
            </a:extLst>
          </p:cNvPr>
          <p:cNvSpPr txBox="1"/>
          <p:nvPr/>
        </p:nvSpPr>
        <p:spPr>
          <a:xfrm>
            <a:off x="8358873" y="4018170"/>
            <a:ext cx="3833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Stockholm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May </a:t>
            </a:r>
            <a:r>
              <a:rPr lang="sv-SE" sz="1400" b="1" dirty="0"/>
              <a:t>2014</a:t>
            </a:r>
            <a:r>
              <a:rPr lang="sv-SE" sz="1400" dirty="0"/>
              <a:t> - </a:t>
            </a:r>
            <a:r>
              <a:rPr lang="sv-SE" sz="1400" dirty="0" err="1"/>
              <a:t>anufactured</a:t>
            </a:r>
            <a:r>
              <a:rPr lang="sv-SE" sz="1400" dirty="0"/>
              <a:t> 39 patient </a:t>
            </a:r>
            <a:r>
              <a:rPr lang="sv-SE" sz="1400" dirty="0" err="1"/>
              <a:t>batches</a:t>
            </a:r>
            <a:r>
              <a:rPr lang="sv-SE" sz="1400" dirty="0"/>
              <a:t> 3rd generation (</a:t>
            </a:r>
            <a:r>
              <a:rPr lang="sv-SE" sz="1400" dirty="0" err="1"/>
              <a:t>clinical</a:t>
            </a:r>
            <a:r>
              <a:rPr lang="sv-SE" sz="1400" dirty="0"/>
              <a:t> trial in Uppsala)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August </a:t>
            </a:r>
            <a:r>
              <a:rPr lang="sv-SE" sz="1400" b="1" dirty="0"/>
              <a:t>2019</a:t>
            </a:r>
            <a:r>
              <a:rPr lang="sv-SE" sz="1400" dirty="0"/>
              <a:t> - 31 </a:t>
            </a:r>
            <a:r>
              <a:rPr lang="sv-SE" sz="1400" dirty="0" err="1"/>
              <a:t>treatments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10 </a:t>
            </a:r>
            <a:r>
              <a:rPr lang="sv-SE" sz="1400" dirty="0" err="1"/>
              <a:t>industry</a:t>
            </a:r>
            <a:r>
              <a:rPr lang="sv-SE" sz="1400" dirty="0"/>
              <a:t> driven trial – 2 </a:t>
            </a:r>
            <a:r>
              <a:rPr lang="sv-SE" sz="1400" dirty="0" err="1"/>
              <a:t>drugs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21 standard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r>
              <a:rPr lang="sv-SE" sz="1400" dirty="0"/>
              <a:t> – 2 </a:t>
            </a:r>
            <a:r>
              <a:rPr lang="sv-SE" sz="1400" dirty="0" err="1"/>
              <a:t>drugs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8 </a:t>
            </a:r>
            <a:r>
              <a:rPr lang="sv-SE" sz="1400" dirty="0" err="1"/>
              <a:t>child</a:t>
            </a:r>
            <a:r>
              <a:rPr lang="sv-SE" sz="1400" dirty="0"/>
              <a:t> </a:t>
            </a:r>
            <a:r>
              <a:rPr lang="sv-SE" sz="1400" dirty="0" err="1"/>
              <a:t>treatments</a:t>
            </a:r>
            <a:endParaRPr lang="sv-SE" sz="14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9D9BE-033A-4938-8D44-146DAA3FF1BE}"/>
              </a:ext>
            </a:extLst>
          </p:cNvPr>
          <p:cNvSpPr txBox="1"/>
          <p:nvPr/>
        </p:nvSpPr>
        <p:spPr>
          <a:xfrm>
            <a:off x="3701471" y="4646502"/>
            <a:ext cx="2933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Gothenburg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</a:t>
            </a:r>
            <a:r>
              <a:rPr lang="sv-SE" sz="1400" dirty="0" err="1"/>
              <a:t>October</a:t>
            </a:r>
            <a:r>
              <a:rPr lang="sv-SE" sz="1400" dirty="0"/>
              <a:t> </a:t>
            </a:r>
            <a:r>
              <a:rPr lang="sv-SE" sz="1400" b="1" dirty="0"/>
              <a:t>2020</a:t>
            </a:r>
            <a:r>
              <a:rPr lang="sv-SE" sz="1400" dirty="0"/>
              <a:t> – 4 </a:t>
            </a:r>
            <a:r>
              <a:rPr lang="sv-SE" sz="1400" dirty="0" err="1"/>
              <a:t>treatments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Standard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r>
              <a:rPr lang="sv-SE" sz="1400" dirty="0"/>
              <a:t> – 2 </a:t>
            </a:r>
            <a:r>
              <a:rPr lang="sv-SE" sz="1400" dirty="0" err="1"/>
              <a:t>drugs</a:t>
            </a:r>
            <a:endParaRPr lang="sv-SE" sz="14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D0EE0DD-ABBF-4CC0-87AC-937BF49ABD51}"/>
              </a:ext>
            </a:extLst>
          </p:cNvPr>
          <p:cNvSpPr txBox="1"/>
          <p:nvPr/>
        </p:nvSpPr>
        <p:spPr>
          <a:xfrm>
            <a:off x="3817000" y="5654732"/>
            <a:ext cx="3419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</a:t>
            </a:r>
            <a:r>
              <a:rPr lang="sv-SE" sz="1400" dirty="0" err="1"/>
              <a:t>January</a:t>
            </a:r>
            <a:r>
              <a:rPr lang="sv-SE" sz="1400" dirty="0"/>
              <a:t> </a:t>
            </a:r>
            <a:r>
              <a:rPr lang="sv-SE" sz="1400" b="1" dirty="0"/>
              <a:t>2020</a:t>
            </a:r>
            <a:r>
              <a:rPr lang="sv-SE" sz="1400" dirty="0"/>
              <a:t> – 18 </a:t>
            </a:r>
            <a:r>
              <a:rPr lang="sv-SE" sz="1400" dirty="0" err="1"/>
              <a:t>treatments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Standard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r>
              <a:rPr lang="sv-SE" sz="1400" dirty="0"/>
              <a:t> – 2 </a:t>
            </a:r>
            <a:r>
              <a:rPr lang="sv-SE" sz="1400" dirty="0" err="1"/>
              <a:t>drugs</a:t>
            </a:r>
            <a:endParaRPr lang="sv-SE" sz="1400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2900760-000D-4F94-AFD5-BAF4A9EAA9E6}"/>
              </a:ext>
            </a:extLst>
          </p:cNvPr>
          <p:cNvSpPr/>
          <p:nvPr/>
        </p:nvSpPr>
        <p:spPr>
          <a:xfrm>
            <a:off x="8022312" y="4193581"/>
            <a:ext cx="72000" cy="72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8B1FAC47-87EE-4782-8813-9B4DCC022797}"/>
              </a:ext>
            </a:extLst>
          </p:cNvPr>
          <p:cNvSpPr/>
          <p:nvPr/>
        </p:nvSpPr>
        <p:spPr>
          <a:xfrm>
            <a:off x="7800200" y="31284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523ED58-2A74-44D8-B383-664DE1B2C1C7}"/>
              </a:ext>
            </a:extLst>
          </p:cNvPr>
          <p:cNvSpPr txBox="1"/>
          <p:nvPr/>
        </p:nvSpPr>
        <p:spPr>
          <a:xfrm>
            <a:off x="8369524" y="2714167"/>
            <a:ext cx="3620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Uppsala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Since</a:t>
            </a:r>
            <a:r>
              <a:rPr lang="sv-SE" sz="1400" dirty="0"/>
              <a:t> May </a:t>
            </a:r>
            <a:r>
              <a:rPr lang="sv-SE" sz="1400" b="1" dirty="0"/>
              <a:t>2014</a:t>
            </a:r>
            <a:r>
              <a:rPr lang="sv-SE" sz="1400" dirty="0"/>
              <a:t> - 43 </a:t>
            </a:r>
            <a:r>
              <a:rPr lang="sv-SE" sz="1400" dirty="0" err="1"/>
              <a:t>treatments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39 </a:t>
            </a:r>
            <a:r>
              <a:rPr lang="sv-SE" sz="1400" dirty="0" err="1"/>
              <a:t>academic</a:t>
            </a:r>
            <a:r>
              <a:rPr lang="sv-SE" sz="1400" dirty="0"/>
              <a:t> trial 3rd generation CAR T (cells manufacture in </a:t>
            </a:r>
            <a:r>
              <a:rPr lang="sv-SE" sz="1400" dirty="0" err="1"/>
              <a:t>Vecura</a:t>
            </a:r>
            <a:r>
              <a:rPr lang="sv-SE" sz="1400" dirty="0"/>
              <a:t>/Stockholm)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4 standard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endParaRPr lang="sv-SE" sz="1400" dirty="0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E49D3BAD-184B-42FB-844E-CD7417CA51EF}"/>
              </a:ext>
            </a:extLst>
          </p:cNvPr>
          <p:cNvSpPr>
            <a:spLocks/>
          </p:cNvSpPr>
          <p:nvPr/>
        </p:nvSpPr>
        <p:spPr>
          <a:xfrm>
            <a:off x="6738998" y="5040367"/>
            <a:ext cx="193727" cy="193727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53ABACA-25C4-4DB3-998D-36D1BDD0829B}"/>
              </a:ext>
            </a:extLst>
          </p:cNvPr>
          <p:cNvSpPr>
            <a:spLocks/>
          </p:cNvSpPr>
          <p:nvPr/>
        </p:nvSpPr>
        <p:spPr>
          <a:xfrm>
            <a:off x="6691899" y="5114711"/>
            <a:ext cx="180000" cy="180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57304ABE-781B-4F9D-B673-239BD8AF4265}"/>
              </a:ext>
            </a:extLst>
          </p:cNvPr>
          <p:cNvSpPr/>
          <p:nvPr/>
        </p:nvSpPr>
        <p:spPr>
          <a:xfrm>
            <a:off x="7064700" y="589955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5921CC8C-96F3-4834-8304-6119027511B6}"/>
              </a:ext>
            </a:extLst>
          </p:cNvPr>
          <p:cNvSpPr/>
          <p:nvPr/>
        </p:nvSpPr>
        <p:spPr>
          <a:xfrm>
            <a:off x="7831722" y="4374639"/>
            <a:ext cx="322878" cy="322878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7DF1055-E3D5-4751-B8FD-973F4FDE74E3}"/>
              </a:ext>
            </a:extLst>
          </p:cNvPr>
          <p:cNvSpPr/>
          <p:nvPr/>
        </p:nvSpPr>
        <p:spPr>
          <a:xfrm>
            <a:off x="7947447" y="4430502"/>
            <a:ext cx="216000" cy="216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848EE283-A958-4588-9322-0E313090EB30}"/>
              </a:ext>
            </a:extLst>
          </p:cNvPr>
          <p:cNvSpPr/>
          <p:nvPr/>
        </p:nvSpPr>
        <p:spPr>
          <a:xfrm>
            <a:off x="7856668" y="4450316"/>
            <a:ext cx="216000" cy="216000"/>
          </a:xfrm>
          <a:prstGeom prst="ellipse">
            <a:avLst/>
          </a:prstGeom>
          <a:solidFill>
            <a:srgbClr val="FBD300"/>
          </a:solidFill>
          <a:ln>
            <a:solidFill>
              <a:srgbClr val="FB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718DE302-3962-4FCE-871D-B1303DDA2AD1}"/>
              </a:ext>
            </a:extLst>
          </p:cNvPr>
          <p:cNvSpPr/>
          <p:nvPr/>
        </p:nvSpPr>
        <p:spPr>
          <a:xfrm>
            <a:off x="7933018" y="4160784"/>
            <a:ext cx="96863" cy="96863"/>
          </a:xfrm>
          <a:prstGeom prst="ellipse">
            <a:avLst/>
          </a:prstGeom>
          <a:solidFill>
            <a:srgbClr val="9A57CD"/>
          </a:solidFill>
          <a:ln>
            <a:solidFill>
              <a:srgbClr val="9A5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18446C3F-4F12-4FA7-9845-C3AAD6D16DEF}"/>
              </a:ext>
            </a:extLst>
          </p:cNvPr>
          <p:cNvSpPr/>
          <p:nvPr/>
        </p:nvSpPr>
        <p:spPr>
          <a:xfrm>
            <a:off x="6783715" y="5149755"/>
            <a:ext cx="72000" cy="72000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A371A4E-63AD-4EE6-9611-0F1933CF486E}"/>
              </a:ext>
            </a:extLst>
          </p:cNvPr>
          <p:cNvSpPr/>
          <p:nvPr/>
        </p:nvSpPr>
        <p:spPr>
          <a:xfrm>
            <a:off x="7156093" y="600567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067F0250-3312-4A58-A957-C7D6FA13EDBB}"/>
              </a:ext>
            </a:extLst>
          </p:cNvPr>
          <p:cNvSpPr/>
          <p:nvPr/>
        </p:nvSpPr>
        <p:spPr>
          <a:xfrm>
            <a:off x="8391161" y="2377431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7F09B543-D370-4190-8FDE-BB350D3B343E}"/>
              </a:ext>
            </a:extLst>
          </p:cNvPr>
          <p:cNvSpPr/>
          <p:nvPr/>
        </p:nvSpPr>
        <p:spPr>
          <a:xfrm>
            <a:off x="7456431" y="4327740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3E5F0D1F-DF39-477F-A777-7440BEE2E5A5}"/>
              </a:ext>
            </a:extLst>
          </p:cNvPr>
          <p:cNvSpPr/>
          <p:nvPr/>
        </p:nvSpPr>
        <p:spPr>
          <a:xfrm>
            <a:off x="7542323" y="4890209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BFC191B0-7B78-4252-AA2C-9BA1F5BEFCD7}"/>
              </a:ext>
            </a:extLst>
          </p:cNvPr>
          <p:cNvSpPr txBox="1"/>
          <p:nvPr/>
        </p:nvSpPr>
        <p:spPr>
          <a:xfrm>
            <a:off x="884026" y="3371839"/>
            <a:ext cx="48268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100 CAR T/TCR </a:t>
            </a:r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treatments</a:t>
            </a: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 in Sweden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Last </a:t>
            </a:r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updated</a:t>
            </a: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 17th </a:t>
            </a:r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March</a:t>
            </a: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pPr>
              <a:lnSpc>
                <a:spcPct val="150000"/>
              </a:lnSpc>
            </a:pPr>
            <a:endParaRPr lang="sv-SE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25152BF5-837D-4B4B-A475-CAF969D88199}"/>
              </a:ext>
            </a:extLst>
          </p:cNvPr>
          <p:cNvSpPr/>
          <p:nvPr/>
        </p:nvSpPr>
        <p:spPr>
          <a:xfrm>
            <a:off x="8423449" y="2312855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D336E66F-194F-4E4E-94DD-667E99B7165D}"/>
              </a:ext>
            </a:extLst>
          </p:cNvPr>
          <p:cNvSpPr/>
          <p:nvPr/>
        </p:nvSpPr>
        <p:spPr>
          <a:xfrm>
            <a:off x="8358873" y="2305466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7A2F083B-F726-4F9E-8CB5-0512E23C2CDA}"/>
              </a:ext>
            </a:extLst>
          </p:cNvPr>
          <p:cNvSpPr/>
          <p:nvPr/>
        </p:nvSpPr>
        <p:spPr>
          <a:xfrm>
            <a:off x="7763467" y="3045087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100A0682-D4AE-47BB-AF65-5AA5027A809D}"/>
              </a:ext>
            </a:extLst>
          </p:cNvPr>
          <p:cNvSpPr/>
          <p:nvPr/>
        </p:nvSpPr>
        <p:spPr>
          <a:xfrm>
            <a:off x="7729130" y="3109663"/>
            <a:ext cx="64576" cy="645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36DF1B3E-009D-4A53-9BDF-58CB836DBB44}"/>
              </a:ext>
            </a:extLst>
          </p:cNvPr>
          <p:cNvSpPr/>
          <p:nvPr/>
        </p:nvSpPr>
        <p:spPr>
          <a:xfrm>
            <a:off x="8000259" y="4133968"/>
            <a:ext cx="64576" cy="64576"/>
          </a:xfrm>
          <a:prstGeom prst="ellipse">
            <a:avLst/>
          </a:prstGeom>
          <a:solidFill>
            <a:srgbClr val="EC5E90"/>
          </a:solidFill>
          <a:ln>
            <a:solidFill>
              <a:srgbClr val="EC5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CBF78057-7836-43C8-9638-C4CA8C3F4B0D}"/>
              </a:ext>
            </a:extLst>
          </p:cNvPr>
          <p:cNvSpPr/>
          <p:nvPr/>
        </p:nvSpPr>
        <p:spPr>
          <a:xfrm>
            <a:off x="8059859" y="4553836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1F8240CB-D5DE-4C8F-B127-3BAB82741C85}"/>
              </a:ext>
            </a:extLst>
          </p:cNvPr>
          <p:cNvSpPr>
            <a:spLocks noChangeAspect="1"/>
          </p:cNvSpPr>
          <p:nvPr/>
        </p:nvSpPr>
        <p:spPr>
          <a:xfrm>
            <a:off x="6779377" y="5086418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A6D89BE3-01EE-4BEB-BB2E-74F4487E4A9C}"/>
              </a:ext>
            </a:extLst>
          </p:cNvPr>
          <p:cNvSpPr>
            <a:spLocks noChangeAspect="1"/>
          </p:cNvSpPr>
          <p:nvPr/>
        </p:nvSpPr>
        <p:spPr>
          <a:xfrm>
            <a:off x="7090074" y="6092960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3AD1523D-F8E8-493B-9EA4-3703C2FAA1AF}"/>
              </a:ext>
            </a:extLst>
          </p:cNvPr>
          <p:cNvSpPr>
            <a:spLocks noChangeAspect="1"/>
          </p:cNvSpPr>
          <p:nvPr/>
        </p:nvSpPr>
        <p:spPr>
          <a:xfrm>
            <a:off x="7834537" y="3070726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C4E6B418-38CA-4253-8C4B-4249AECF0D0B}"/>
              </a:ext>
            </a:extLst>
          </p:cNvPr>
          <p:cNvSpPr>
            <a:spLocks noChangeAspect="1"/>
          </p:cNvSpPr>
          <p:nvPr/>
        </p:nvSpPr>
        <p:spPr>
          <a:xfrm>
            <a:off x="8310390" y="2367037"/>
            <a:ext cx="64610" cy="6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2CC69D-67EE-4E35-89A6-8008BE31940C}"/>
              </a:ext>
            </a:extLst>
          </p:cNvPr>
          <p:cNvSpPr/>
          <p:nvPr/>
        </p:nvSpPr>
        <p:spPr>
          <a:xfrm>
            <a:off x="7037898" y="6012400"/>
            <a:ext cx="64576" cy="64576"/>
          </a:xfrm>
          <a:prstGeom prst="ellipse">
            <a:avLst/>
          </a:prstGeom>
          <a:solidFill>
            <a:srgbClr val="089DC9"/>
          </a:solidFill>
          <a:ln>
            <a:solidFill>
              <a:srgbClr val="049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68E97645-2A44-4B58-B87C-BDA385D3AE12}"/>
              </a:ext>
            </a:extLst>
          </p:cNvPr>
          <p:cNvSpPr/>
          <p:nvPr/>
        </p:nvSpPr>
        <p:spPr>
          <a:xfrm>
            <a:off x="8064560" y="4463052"/>
            <a:ext cx="64576" cy="645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objekt 54" descr="En bild som visar text&#10;&#10;Automatiskt genererad beskrivning">
            <a:extLst>
              <a:ext uri="{FF2B5EF4-FFF2-40B4-BE49-F238E27FC236}">
                <a16:creationId xmlns:a16="http://schemas.microsoft.com/office/drawing/2014/main" id="{ABEC9382-D8EC-49A3-9629-F28EAC88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sp>
        <p:nvSpPr>
          <p:cNvPr id="54" name="textruta 53">
            <a:extLst>
              <a:ext uri="{FF2B5EF4-FFF2-40B4-BE49-F238E27FC236}">
                <a16:creationId xmlns:a16="http://schemas.microsoft.com/office/drawing/2014/main" id="{B70465DD-AA3D-468C-B0F8-CF1EDE426418}"/>
              </a:ext>
            </a:extLst>
          </p:cNvPr>
          <p:cNvSpPr txBox="1"/>
          <p:nvPr/>
        </p:nvSpPr>
        <p:spPr>
          <a:xfrm>
            <a:off x="7166115" y="505694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Linköping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B67B201C-3C25-4A05-A3DE-183AFB7EC004}"/>
              </a:ext>
            </a:extLst>
          </p:cNvPr>
          <p:cNvSpPr txBox="1"/>
          <p:nvPr/>
        </p:nvSpPr>
        <p:spPr>
          <a:xfrm>
            <a:off x="7437989" y="3948319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Uppsala</a:t>
            </a:r>
          </a:p>
        </p:txBody>
      </p:sp>
    </p:spTree>
    <p:extLst>
      <p:ext uri="{BB962C8B-B14F-4D97-AF65-F5344CB8AC3E}">
        <p14:creationId xmlns:p14="http://schemas.microsoft.com/office/powerpoint/2010/main" val="148762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Get in touch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469122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0D75ECB0-8C0B-474A-B0AC-57BC2152444D}"/>
              </a:ext>
            </a:extLst>
          </p:cNvPr>
          <p:cNvSpPr/>
          <p:nvPr/>
        </p:nvSpPr>
        <p:spPr>
          <a:xfrm>
            <a:off x="2106322" y="5274399"/>
            <a:ext cx="2537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solidFill>
                  <a:srgbClr val="33333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Paul </a:t>
            </a:r>
            <a:r>
              <a:rPr lang="sv-SE" sz="2000" dirty="0" err="1">
                <a:solidFill>
                  <a:srgbClr val="33333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Kingham</a:t>
            </a:r>
            <a:b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ED9D287-D90D-534A-8EEB-E85D3BB605F1}"/>
              </a:ext>
            </a:extLst>
          </p:cNvPr>
          <p:cNvSpPr/>
          <p:nvPr/>
        </p:nvSpPr>
        <p:spPr>
          <a:xfrm>
            <a:off x="5249504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Jim Lund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EC346F-BD9C-7342-B4E6-19D9E5B18DC3}"/>
              </a:ext>
            </a:extLst>
          </p:cNvPr>
          <p:cNvSpPr/>
          <p:nvPr/>
        </p:nvSpPr>
        <p:spPr>
          <a:xfrm>
            <a:off x="8602751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Hanna Sjölund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25F71B2-1883-3A4C-95AC-C88577A970B8}"/>
              </a:ext>
            </a:extLst>
          </p:cNvPr>
          <p:cNvSpPr/>
          <p:nvPr/>
        </p:nvSpPr>
        <p:spPr>
          <a:xfrm>
            <a:off x="2095637" y="5680802"/>
            <a:ext cx="2537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CAMP</a:t>
            </a:r>
          </a:p>
          <a:p>
            <a:pPr algn="ctr" fontAlgn="base"/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algn="ctr" fontAlgn="base"/>
            <a:r>
              <a:rPr lang="sv-SE" sz="1600" b="0" i="0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  <a:t>paul.kingham@umu.se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7FD4AA-2F70-6340-9A55-ADAD1CBA9BD4}"/>
              </a:ext>
            </a:extLst>
          </p:cNvPr>
          <p:cNvSpPr/>
          <p:nvPr/>
        </p:nvSpPr>
        <p:spPr>
          <a:xfrm>
            <a:off x="5275889" y="5680802"/>
            <a:ext cx="2537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ATMP Innovations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Milieu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algn="ctr" fontAlgn="base"/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algn="ctr" fontAlgn="base"/>
            <a:r>
              <a:rPr lang="sv-SE" sz="1600" b="0" i="0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  <a:t>jim.lund@ri.se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C6EEBC-C279-C94D-9352-B04D99D4AE1A}"/>
              </a:ext>
            </a:extLst>
          </p:cNvPr>
          <p:cNvSpPr/>
          <p:nvPr/>
        </p:nvSpPr>
        <p:spPr>
          <a:xfrm>
            <a:off x="8567352" y="5680802"/>
            <a:ext cx="2537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Communications</a:t>
            </a:r>
          </a:p>
          <a:p>
            <a:pPr algn="ctr" fontAlgn="base"/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algn="ctr" fontAlgn="base"/>
            <a:r>
              <a:rPr lang="sv-SE" sz="1600" b="0" i="0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  <a:t>hanna.sjolund@ki.se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1026" name="Picture 2" descr="Hanna Sjölund">
            <a:extLst>
              <a:ext uri="{FF2B5EF4-FFF2-40B4-BE49-F238E27FC236}">
                <a16:creationId xmlns:a16="http://schemas.microsoft.com/office/drawing/2014/main" id="{EAAF93F5-75AE-4656-9608-D22EC9F5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2" y="2575265"/>
            <a:ext cx="2621687" cy="26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 descr="En bild som visar person, person, vägg, kostym&#10;&#10;Automatiskt genererad beskrivning">
            <a:extLst>
              <a:ext uri="{FF2B5EF4-FFF2-40B4-BE49-F238E27FC236}">
                <a16:creationId xmlns:a16="http://schemas.microsoft.com/office/drawing/2014/main" id="{EE321AF6-84F9-4C01-BD7C-70E0A8D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20" y="2573120"/>
            <a:ext cx="2628258" cy="2628258"/>
          </a:xfrm>
          <a:prstGeom prst="rect">
            <a:avLst/>
          </a:prstGeom>
        </p:spPr>
      </p:pic>
      <p:pic>
        <p:nvPicPr>
          <p:cNvPr id="1028" name="Picture 4" descr="Jim Lund">
            <a:extLst>
              <a:ext uri="{FF2B5EF4-FFF2-40B4-BE49-F238E27FC236}">
                <a16:creationId xmlns:a16="http://schemas.microsoft.com/office/drawing/2014/main" id="{E918975D-C22E-48A8-A24D-7403CBE6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61" y="2573119"/>
            <a:ext cx="2621683" cy="26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dobjekt 23" descr="En bild som visar text&#10;&#10;Automatiskt genererad beskrivning">
            <a:extLst>
              <a:ext uri="{FF2B5EF4-FFF2-40B4-BE49-F238E27FC236}">
                <a16:creationId xmlns:a16="http://schemas.microsoft.com/office/drawing/2014/main" id="{4E5AA951-3800-4B70-8844-FAB83C7F8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A5BB3ADD-9039-4BDE-A3C3-79050EDDD124}"/>
              </a:ext>
            </a:extLst>
          </p:cNvPr>
          <p:cNvSpPr txBox="1"/>
          <p:nvPr/>
        </p:nvSpPr>
        <p:spPr>
          <a:xfrm>
            <a:off x="5233961" y="185879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https://atmpsweden.se/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21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E24799-FCBB-9D4F-B87F-E3C9AA42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779"/>
            <a:ext cx="10515600" cy="6203092"/>
          </a:xfrm>
        </p:spPr>
        <p:txBody>
          <a:bodyPr>
            <a:normAutofit/>
          </a:bodyPr>
          <a:lstStyle/>
          <a:p>
            <a:pPr algn="ctr"/>
            <a:r>
              <a:rPr lang="sv-SE" sz="5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sv-S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CB81F868-EB98-684D-890E-FE5C09CE64D2}"/>
              </a:ext>
            </a:extLst>
          </p:cNvPr>
          <p:cNvCxnSpPr/>
          <p:nvPr/>
        </p:nvCxnSpPr>
        <p:spPr>
          <a:xfrm flipH="1">
            <a:off x="5515232" y="3744098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1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FEA0B7-9F06-A04C-B257-083E0751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3265"/>
            <a:ext cx="3799425" cy="2347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Acknowledgements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6D5284-2007-5045-9926-4105CEE5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717237"/>
            <a:ext cx="3799425" cy="302868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……………..</a:t>
            </a:r>
            <a:endParaRPr lang="en-US" sz="1600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latshållare för innehåll 5" descr="En bild som visar nära&#10;&#10;Automatiskt genererad beskrivning">
            <a:extLst>
              <a:ext uri="{FF2B5EF4-FFF2-40B4-BE49-F238E27FC236}">
                <a16:creationId xmlns:a16="http://schemas.microsoft.com/office/drawing/2014/main" id="{46DFDB80-3FAB-1E4A-92F0-1A344F5E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30" r="1706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97EBD8BD-6E9A-EC46-AABF-5CBF6CB1E42F}"/>
              </a:ext>
            </a:extLst>
          </p:cNvPr>
          <p:cNvCxnSpPr>
            <a:cxnSpLocks/>
          </p:cNvCxnSpPr>
          <p:nvPr/>
        </p:nvCxnSpPr>
        <p:spPr>
          <a:xfrm flipH="1">
            <a:off x="963826" y="2324221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0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0B81925-9FD4-FC44-93CE-01A980B17E9D}"/>
              </a:ext>
            </a:extLst>
          </p:cNvPr>
          <p:cNvSpPr/>
          <p:nvPr/>
        </p:nvSpPr>
        <p:spPr>
          <a:xfrm>
            <a:off x="-1" y="0"/>
            <a:ext cx="49550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28D79-C9FF-9846-ABA8-B5C106CF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25" y="691049"/>
            <a:ext cx="2991776" cy="1310745"/>
          </a:xfrm>
        </p:spPr>
        <p:txBody>
          <a:bodyPr>
            <a:normAutofit fontScale="90000"/>
          </a:bodyPr>
          <a:lstStyle/>
          <a:p>
            <a:r>
              <a:rPr lang="sv-SE" sz="5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Summary</a:t>
            </a:r>
            <a:endParaRPr lang="sv-S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A3E73B-8BC9-44B0-8075-601038F8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313" y="3015288"/>
            <a:ext cx="5338119" cy="26452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What are ATMPs?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Swedish ATMP developers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Swedish ATMP immunotherapies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Swedish service and product providers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Who is ATMP Sweden?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National projects/distribution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Brief origin of Swedish ATMP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SWECARNET implementation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endParaRPr lang="en-US" dirty="0">
              <a:latin typeface="Roboto" panose="02000000000000000000" pitchFamily="2" charset="0"/>
            </a:endParaRP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55AED60-9374-2A4F-86E0-928386C99F40}"/>
              </a:ext>
            </a:extLst>
          </p:cNvPr>
          <p:cNvCxnSpPr/>
          <p:nvPr/>
        </p:nvCxnSpPr>
        <p:spPr>
          <a:xfrm flipH="1">
            <a:off x="3076832" y="1779373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E687D020-B255-420A-AB64-9D1AA70D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554FE-4F0A-4B49-B718-DC332888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6" y="1431122"/>
            <a:ext cx="6287944" cy="167660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ATMPs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sv-SE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8F01B3-9E3D-466A-A357-07D7B641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6" y="3200401"/>
            <a:ext cx="8839761" cy="2924565"/>
          </a:xfrm>
        </p:spPr>
        <p:txBody>
          <a:bodyPr>
            <a:normAutofit/>
          </a:bodyPr>
          <a:lstStyle/>
          <a:p>
            <a:r>
              <a:rPr lang="sv-SE" dirty="0"/>
              <a:t>Pharmaceuticals </a:t>
            </a:r>
            <a:r>
              <a:rPr lang="sv-SE" dirty="0" err="1"/>
              <a:t>based</a:t>
            </a:r>
            <a:r>
              <a:rPr lang="sv-SE" dirty="0"/>
              <a:t> on;</a:t>
            </a:r>
          </a:p>
          <a:p>
            <a:pPr lvl="1"/>
            <a:r>
              <a:rPr lang="sv-SE" dirty="0" err="1"/>
              <a:t>Manufactured</a:t>
            </a:r>
            <a:r>
              <a:rPr lang="sv-SE" dirty="0"/>
              <a:t> </a:t>
            </a:r>
            <a:r>
              <a:rPr lang="sv-SE" dirty="0" err="1"/>
              <a:t>therapeutic</a:t>
            </a:r>
            <a:r>
              <a:rPr lang="sv-SE" dirty="0"/>
              <a:t> cells</a:t>
            </a:r>
          </a:p>
          <a:p>
            <a:pPr lvl="1"/>
            <a:r>
              <a:rPr lang="sv-SE" dirty="0" err="1"/>
              <a:t>Therapeutic</a:t>
            </a:r>
            <a:r>
              <a:rPr lang="sv-SE" dirty="0"/>
              <a:t> cells </a:t>
            </a:r>
            <a:r>
              <a:rPr lang="sv-SE" dirty="0" err="1"/>
              <a:t>used</a:t>
            </a:r>
            <a:r>
              <a:rPr lang="sv-SE" dirty="0"/>
              <a:t> in non-</a:t>
            </a:r>
            <a:r>
              <a:rPr lang="sv-SE" dirty="0" err="1"/>
              <a:t>homologous</a:t>
            </a:r>
            <a:r>
              <a:rPr lang="sv-SE" dirty="0"/>
              <a:t> </a:t>
            </a:r>
            <a:r>
              <a:rPr lang="sv-SE" dirty="0" err="1"/>
              <a:t>setting</a:t>
            </a:r>
            <a:endParaRPr lang="sv-SE" dirty="0"/>
          </a:p>
          <a:p>
            <a:pPr lvl="1"/>
            <a:r>
              <a:rPr lang="sv-SE" dirty="0" err="1"/>
              <a:t>Recombinant</a:t>
            </a:r>
            <a:r>
              <a:rPr lang="sv-SE" dirty="0"/>
              <a:t> </a:t>
            </a:r>
            <a:r>
              <a:rPr lang="sv-SE" dirty="0" err="1"/>
              <a:t>therapeutic</a:t>
            </a:r>
            <a:r>
              <a:rPr lang="sv-SE" dirty="0"/>
              <a:t> </a:t>
            </a:r>
            <a:r>
              <a:rPr lang="sv-SE" dirty="0" err="1"/>
              <a:t>nucleic</a:t>
            </a:r>
            <a:r>
              <a:rPr lang="sv-SE" dirty="0"/>
              <a:t> </a:t>
            </a:r>
            <a:r>
              <a:rPr lang="sv-SE" dirty="0" err="1"/>
              <a:t>acids</a:t>
            </a:r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3B0CBFC-A59A-3E43-BFB9-08EBC3EFB8A2}"/>
              </a:ext>
            </a:extLst>
          </p:cNvPr>
          <p:cNvCxnSpPr>
            <a:cxnSpLocks/>
          </p:cNvCxnSpPr>
          <p:nvPr/>
        </p:nvCxnSpPr>
        <p:spPr>
          <a:xfrm flipH="1">
            <a:off x="1248032" y="2729510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9ABA47B7-05AA-CC43-8FD3-647134001F66}"/>
              </a:ext>
            </a:extLst>
          </p:cNvPr>
          <p:cNvSpPr/>
          <p:nvPr/>
        </p:nvSpPr>
        <p:spPr>
          <a:xfrm>
            <a:off x="0" y="0"/>
            <a:ext cx="185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E3155EA0-2156-43A4-9A28-C1EEA9574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E8958B-BDB6-C14A-A8CE-DE11B73B80A9}"/>
              </a:ext>
            </a:extLst>
          </p:cNvPr>
          <p:cNvSpPr/>
          <p:nvPr/>
        </p:nvSpPr>
        <p:spPr>
          <a:xfrm>
            <a:off x="2503273" y="1776151"/>
            <a:ext cx="7185454" cy="330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DF578C2-6789-D841-9FEF-8051FEFF2613}"/>
              </a:ext>
            </a:extLst>
          </p:cNvPr>
          <p:cNvSpPr txBox="1"/>
          <p:nvPr/>
        </p:nvSpPr>
        <p:spPr>
          <a:xfrm>
            <a:off x="2005913" y="1593263"/>
            <a:ext cx="994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dirty="0">
                <a:latin typeface="Helvetica" pitchFamily="2" charset="0"/>
                <a:ea typeface="Roboto" panose="02000000000000000000" pitchFamily="2" charset="0"/>
                <a:cs typeface="Aldhabi" pitchFamily="2" charset="-78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0934FE5-2C70-3E4B-B0DE-139A9C2FB0F6}"/>
              </a:ext>
            </a:extLst>
          </p:cNvPr>
          <p:cNvSpPr txBox="1"/>
          <p:nvPr/>
        </p:nvSpPr>
        <p:spPr>
          <a:xfrm>
            <a:off x="3599515" y="2152906"/>
            <a:ext cx="515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.. to understand </a:t>
            </a:r>
            <a:r>
              <a:rPr lang="sv-SE" sz="4000" dirty="0" err="1"/>
              <a:t>what</a:t>
            </a:r>
            <a:r>
              <a:rPr lang="sv-SE" sz="4000" dirty="0"/>
              <a:t> </a:t>
            </a:r>
            <a:r>
              <a:rPr lang="sv-SE" sz="4000" dirty="0" err="1"/>
              <a:t>something</a:t>
            </a:r>
            <a:r>
              <a:rPr lang="sv-SE" sz="4000" dirty="0"/>
              <a:t> is, </a:t>
            </a:r>
            <a:r>
              <a:rPr lang="sv-SE" sz="4000" dirty="0" err="1"/>
              <a:t>you</a:t>
            </a:r>
            <a:r>
              <a:rPr lang="sv-SE" sz="4000" dirty="0"/>
              <a:t> </a:t>
            </a:r>
            <a:r>
              <a:rPr lang="sv-SE" sz="4000" dirty="0" err="1"/>
              <a:t>may</a:t>
            </a:r>
            <a:r>
              <a:rPr lang="sv-SE" sz="4000" dirty="0"/>
              <a:t> </a:t>
            </a:r>
            <a:r>
              <a:rPr lang="sv-SE" sz="4000" dirty="0" err="1"/>
              <a:t>need</a:t>
            </a:r>
            <a:r>
              <a:rPr lang="sv-SE" sz="4000" dirty="0"/>
              <a:t> to understand </a:t>
            </a:r>
            <a:r>
              <a:rPr lang="sv-SE" sz="4000" dirty="0" err="1"/>
              <a:t>what</a:t>
            </a:r>
            <a:r>
              <a:rPr lang="sv-SE" sz="4000" dirty="0"/>
              <a:t> it </a:t>
            </a:r>
            <a:r>
              <a:rPr lang="sv-SE" sz="4000" dirty="0" err="1"/>
              <a:t>isn’t</a:t>
            </a:r>
            <a:r>
              <a:rPr lang="sv-SE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407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011A6-724C-4847-9F62-592A17FB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4F41AA-A2CA-406D-9D7F-6111C7FFCA6B}"/>
              </a:ext>
            </a:extLst>
          </p:cNvPr>
          <p:cNvSpPr/>
          <p:nvPr/>
        </p:nvSpPr>
        <p:spPr>
          <a:xfrm>
            <a:off x="7668485" y="5414563"/>
            <a:ext cx="1860443" cy="884687"/>
          </a:xfrm>
          <a:prstGeom prst="rect">
            <a:avLst/>
          </a:prstGeom>
          <a:solidFill>
            <a:srgbClr val="FFC5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F288898-81C0-41CB-976D-6115AAABBE7A}"/>
              </a:ext>
            </a:extLst>
          </p:cNvPr>
          <p:cNvSpPr/>
          <p:nvPr/>
        </p:nvSpPr>
        <p:spPr>
          <a:xfrm>
            <a:off x="5923683" y="5407684"/>
            <a:ext cx="1586762" cy="891566"/>
          </a:xfrm>
          <a:prstGeom prst="rect">
            <a:avLst/>
          </a:prstGeom>
          <a:solidFill>
            <a:srgbClr val="EC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927A5B9-3D8A-437D-A49A-FB0465873888}"/>
              </a:ext>
            </a:extLst>
          </p:cNvPr>
          <p:cNvSpPr txBox="1">
            <a:spLocks/>
          </p:cNvSpPr>
          <p:nvPr/>
        </p:nvSpPr>
        <p:spPr>
          <a:xfrm>
            <a:off x="5794920" y="5233590"/>
            <a:ext cx="1860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b="1"/>
              <a:t>ATMPs</a:t>
            </a:r>
            <a:endParaRPr lang="sv-SE" sz="2800" b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0BBC51B-0FC3-4C17-85B2-00EBB1EFD0F3}"/>
              </a:ext>
            </a:extLst>
          </p:cNvPr>
          <p:cNvSpPr/>
          <p:nvPr/>
        </p:nvSpPr>
        <p:spPr>
          <a:xfrm>
            <a:off x="2199692" y="137575"/>
            <a:ext cx="9725673" cy="4788397"/>
          </a:xfrm>
          <a:prstGeom prst="rect">
            <a:avLst/>
          </a:prstGeom>
          <a:solidFill>
            <a:srgbClr val="2D708F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dirty="0">
                <a:solidFill>
                  <a:schemeClr val="tx1"/>
                </a:solidFill>
              </a:rPr>
              <a:t>     </a:t>
            </a:r>
            <a:r>
              <a:rPr lang="sv-SE" dirty="0">
                <a:solidFill>
                  <a:schemeClr val="bg1"/>
                </a:solidFill>
              </a:rPr>
              <a:t>Biologics                                     Medicinal Products (2001/83/EC)</a:t>
            </a:r>
          </a:p>
          <a:p>
            <a:pPr algn="r"/>
            <a:endParaRPr lang="sv-SE" dirty="0">
              <a:solidFill>
                <a:schemeClr val="tx1"/>
              </a:solidFill>
            </a:endParaRPr>
          </a:p>
          <a:p>
            <a:pPr algn="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1E7841A-96D8-478B-AFFC-D971DDE462BA}"/>
              </a:ext>
            </a:extLst>
          </p:cNvPr>
          <p:cNvSpPr/>
          <p:nvPr/>
        </p:nvSpPr>
        <p:spPr>
          <a:xfrm>
            <a:off x="245368" y="137575"/>
            <a:ext cx="1877010" cy="5788485"/>
          </a:xfrm>
          <a:prstGeom prst="rect">
            <a:avLst/>
          </a:prstGeom>
          <a:solidFill>
            <a:srgbClr val="6B7072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Medical </a:t>
            </a:r>
            <a:r>
              <a:rPr lang="sv-SE" dirty="0" err="1">
                <a:solidFill>
                  <a:schemeClr val="bg1"/>
                </a:solidFill>
              </a:rPr>
              <a:t>Devices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(93/42/EEC)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8724035-1A05-4E60-8ACD-E5C446EE0FA3}"/>
              </a:ext>
            </a:extLst>
          </p:cNvPr>
          <p:cNvSpPr/>
          <p:nvPr/>
        </p:nvSpPr>
        <p:spPr>
          <a:xfrm>
            <a:off x="350632" y="914643"/>
            <a:ext cx="11488385" cy="1049750"/>
          </a:xfrm>
          <a:prstGeom prst="rect">
            <a:avLst/>
          </a:prstGeom>
          <a:gradFill flip="none" rotWithShape="1">
            <a:gsLst>
              <a:gs pos="50000">
                <a:srgbClr val="36369A">
                  <a:tint val="44500"/>
                  <a:satMod val="160000"/>
                </a:srgbClr>
              </a:gs>
              <a:gs pos="100000">
                <a:srgbClr val="36369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2F5189E-FACC-4098-873F-F359C1472CF2}"/>
              </a:ext>
            </a:extLst>
          </p:cNvPr>
          <p:cNvSpPr/>
          <p:nvPr/>
        </p:nvSpPr>
        <p:spPr>
          <a:xfrm>
            <a:off x="350632" y="2038587"/>
            <a:ext cx="7078074" cy="2779020"/>
          </a:xfrm>
          <a:prstGeom prst="rect">
            <a:avLst/>
          </a:prstGeom>
          <a:solidFill>
            <a:srgbClr val="ECF7FB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algn="r"/>
            <a:endParaRPr lang="sv-SE" dirty="0"/>
          </a:p>
          <a:p>
            <a:pPr algn="r"/>
            <a:endParaRPr lang="sv-SE" dirty="0"/>
          </a:p>
          <a:p>
            <a:pPr algn="r"/>
            <a:r>
              <a:rPr lang="sv-SE" dirty="0" err="1">
                <a:solidFill>
                  <a:schemeClr val="tx1"/>
                </a:solidFill>
              </a:rPr>
              <a:t>Advanced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Therapy</a:t>
            </a:r>
            <a:r>
              <a:rPr lang="sv-SE" dirty="0">
                <a:solidFill>
                  <a:schemeClr val="tx1"/>
                </a:solidFill>
              </a:rPr>
              <a:t> Medicinal Products (ATMP) (1394/2007)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19397EC-1E74-4A13-8184-57B1F1B6B010}"/>
              </a:ext>
            </a:extLst>
          </p:cNvPr>
          <p:cNvSpPr txBox="1"/>
          <p:nvPr/>
        </p:nvSpPr>
        <p:spPr>
          <a:xfrm>
            <a:off x="585662" y="1528281"/>
            <a:ext cx="1365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Medical </a:t>
            </a:r>
            <a:r>
              <a:rPr lang="sv-SE" sz="1400" dirty="0" err="1"/>
              <a:t>Devices</a:t>
            </a:r>
            <a:endParaRPr lang="sv-SE" sz="14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51762FF-FE1A-44E2-9B81-D3B09C1E7CD9}"/>
              </a:ext>
            </a:extLst>
          </p:cNvPr>
          <p:cNvSpPr txBox="1"/>
          <p:nvPr/>
        </p:nvSpPr>
        <p:spPr>
          <a:xfrm>
            <a:off x="2443087" y="1528281"/>
            <a:ext cx="127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err="1"/>
              <a:t>Tissue</a:t>
            </a:r>
            <a:r>
              <a:rPr lang="sv-SE" sz="1400" dirty="0"/>
              <a:t>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127173C-1991-47BC-B81C-929C6A9B5DEF}"/>
              </a:ext>
            </a:extLst>
          </p:cNvPr>
          <p:cNvSpPr txBox="1"/>
          <p:nvPr/>
        </p:nvSpPr>
        <p:spPr>
          <a:xfrm>
            <a:off x="4279867" y="1528281"/>
            <a:ext cx="1087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Cell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BF97ED7-4460-4280-B8EA-542871185E61}"/>
              </a:ext>
            </a:extLst>
          </p:cNvPr>
          <p:cNvSpPr txBox="1"/>
          <p:nvPr/>
        </p:nvSpPr>
        <p:spPr>
          <a:xfrm>
            <a:off x="5900904" y="1528281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Gene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F341DF2-955A-4016-8C07-D5FD62907B91}"/>
              </a:ext>
            </a:extLst>
          </p:cNvPr>
          <p:cNvSpPr txBox="1"/>
          <p:nvPr/>
        </p:nvSpPr>
        <p:spPr>
          <a:xfrm>
            <a:off x="9146414" y="1543446"/>
            <a:ext cx="169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Biotech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373791E-9CBA-4B3A-873E-0558DC217483}"/>
              </a:ext>
            </a:extLst>
          </p:cNvPr>
          <p:cNvSpPr txBox="1"/>
          <p:nvPr/>
        </p:nvSpPr>
        <p:spPr>
          <a:xfrm>
            <a:off x="10735287" y="1533662"/>
            <a:ext cx="92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Chemicals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3AD59DA-EBED-43A6-BDFA-DA81DD07B067}"/>
              </a:ext>
            </a:extLst>
          </p:cNvPr>
          <p:cNvSpPr txBox="1"/>
          <p:nvPr/>
        </p:nvSpPr>
        <p:spPr>
          <a:xfrm>
            <a:off x="4740219" y="983171"/>
            <a:ext cx="378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/product </a:t>
            </a:r>
            <a:r>
              <a:rPr lang="sv-SE" dirty="0" err="1"/>
              <a:t>modality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6F3C0B2-3E26-4E1D-9704-FB7C3D9B6414}"/>
              </a:ext>
            </a:extLst>
          </p:cNvPr>
          <p:cNvSpPr/>
          <p:nvPr/>
        </p:nvSpPr>
        <p:spPr>
          <a:xfrm>
            <a:off x="7556475" y="2031260"/>
            <a:ext cx="4187489" cy="1067501"/>
          </a:xfrm>
          <a:prstGeom prst="rect">
            <a:avLst/>
          </a:prstGeom>
          <a:solidFill>
            <a:srgbClr val="FFC556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B90FE43-340A-4C93-873A-3B5EB2B6351B}"/>
              </a:ext>
            </a:extLst>
          </p:cNvPr>
          <p:cNvSpPr/>
          <p:nvPr/>
        </p:nvSpPr>
        <p:spPr>
          <a:xfrm>
            <a:off x="5707996" y="1418184"/>
            <a:ext cx="1631927" cy="29084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3481431-F23C-4260-A96E-073603C63AD0}"/>
              </a:ext>
            </a:extLst>
          </p:cNvPr>
          <p:cNvSpPr txBox="1"/>
          <p:nvPr/>
        </p:nvSpPr>
        <p:spPr>
          <a:xfrm>
            <a:off x="7961792" y="3932898"/>
            <a:ext cx="172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By EMA legal </a:t>
            </a:r>
            <a:r>
              <a:rPr lang="sv-SE" sz="1400" dirty="0" err="1">
                <a:solidFill>
                  <a:schemeClr val="bg1"/>
                </a:solidFill>
              </a:rPr>
              <a:t>classification</a:t>
            </a:r>
            <a:r>
              <a:rPr lang="sv-SE" sz="1400" dirty="0">
                <a:solidFill>
                  <a:schemeClr val="bg1"/>
                </a:solidFill>
              </a:rPr>
              <a:t> all gene </a:t>
            </a:r>
            <a:r>
              <a:rPr lang="sv-SE" sz="1400" dirty="0" err="1">
                <a:solidFill>
                  <a:schemeClr val="bg1"/>
                </a:solidFill>
              </a:rPr>
              <a:t>therapies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are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GTMPs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9A9D0CC-4A78-4AAF-9A20-29A5BBCA4657}"/>
              </a:ext>
            </a:extLst>
          </p:cNvPr>
          <p:cNvSpPr txBox="1"/>
          <p:nvPr/>
        </p:nvSpPr>
        <p:spPr>
          <a:xfrm>
            <a:off x="5707758" y="2059183"/>
            <a:ext cx="1630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Gene </a:t>
            </a:r>
            <a:r>
              <a:rPr lang="sv-SE" sz="1400" b="1" dirty="0" err="1"/>
              <a:t>Therapy</a:t>
            </a:r>
            <a:r>
              <a:rPr lang="sv-SE" sz="1400" b="1" dirty="0"/>
              <a:t> Medicinal Product (GTMP) </a:t>
            </a:r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Kymriah</a:t>
            </a:r>
            <a:r>
              <a:rPr lang="sv-SE" sz="1400" dirty="0"/>
              <a:t>, </a:t>
            </a:r>
            <a:r>
              <a:rPr lang="sv-SE" sz="1400" dirty="0" err="1"/>
              <a:t>Imlygic</a:t>
            </a:r>
            <a:r>
              <a:rPr lang="sv-SE" sz="1400" dirty="0"/>
              <a:t>, EV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recombinant</a:t>
            </a:r>
            <a:r>
              <a:rPr lang="sv-SE" sz="1400" dirty="0"/>
              <a:t> </a:t>
            </a:r>
            <a:r>
              <a:rPr lang="sv-SE" sz="1400" dirty="0" err="1"/>
              <a:t>mRNA</a:t>
            </a:r>
            <a:r>
              <a:rPr lang="sv-SE" sz="1400" dirty="0"/>
              <a:t>, ILP100, in-vitro </a:t>
            </a:r>
            <a:r>
              <a:rPr lang="sv-SE" sz="1400" dirty="0" err="1"/>
              <a:t>transcribed</a:t>
            </a:r>
            <a:r>
              <a:rPr lang="sv-SE" sz="1400" dirty="0"/>
              <a:t> </a:t>
            </a:r>
            <a:r>
              <a:rPr lang="sv-SE" sz="1400" dirty="0" err="1"/>
              <a:t>mRNA</a:t>
            </a:r>
            <a:endParaRPr lang="sv-SE" sz="14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AFDBA8B-0168-4779-B20E-D71010F6E92A}"/>
              </a:ext>
            </a:extLst>
          </p:cNvPr>
          <p:cNvSpPr txBox="1"/>
          <p:nvPr/>
        </p:nvSpPr>
        <p:spPr>
          <a:xfrm>
            <a:off x="541791" y="2059183"/>
            <a:ext cx="1467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Combined</a:t>
            </a:r>
            <a:r>
              <a:rPr lang="sv-SE" sz="1400" b="1" dirty="0"/>
              <a:t> ATMP 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 err="1"/>
              <a:t>medical</a:t>
            </a:r>
            <a:r>
              <a:rPr lang="sv-SE" sz="1400" dirty="0"/>
              <a:t> </a:t>
            </a:r>
            <a:r>
              <a:rPr lang="sv-SE" sz="1400" dirty="0" err="1"/>
              <a:t>device</a:t>
            </a:r>
            <a:r>
              <a:rPr lang="sv-SE" sz="1400" dirty="0"/>
              <a:t> plus a TEP, </a:t>
            </a:r>
            <a:r>
              <a:rPr lang="sv-SE" sz="1400" dirty="0" err="1"/>
              <a:t>sCTMP</a:t>
            </a:r>
            <a:r>
              <a:rPr lang="sv-SE" sz="1400" dirty="0"/>
              <a:t> or GTMP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B588B35-1E22-4F9A-94C5-3634E4BBEA6F}"/>
              </a:ext>
            </a:extLst>
          </p:cNvPr>
          <p:cNvSpPr txBox="1"/>
          <p:nvPr/>
        </p:nvSpPr>
        <p:spPr>
          <a:xfrm>
            <a:off x="2266692" y="2059183"/>
            <a:ext cx="1631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Tissue</a:t>
            </a:r>
            <a:r>
              <a:rPr lang="sv-SE" sz="1400" b="1" dirty="0"/>
              <a:t> </a:t>
            </a:r>
            <a:r>
              <a:rPr lang="sv-SE" sz="1400" b="1" dirty="0" err="1"/>
              <a:t>Engineered</a:t>
            </a:r>
            <a:r>
              <a:rPr lang="sv-SE" sz="1400" b="1" dirty="0"/>
              <a:t> Product (TEP) </a:t>
            </a:r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Spherox</a:t>
            </a:r>
            <a:r>
              <a:rPr lang="sv-SE" sz="1400" dirty="0"/>
              <a:t>, </a:t>
            </a:r>
            <a:r>
              <a:rPr lang="sv-SE" sz="1400" dirty="0" err="1"/>
              <a:t>lab</a:t>
            </a:r>
            <a:r>
              <a:rPr lang="sv-SE" sz="1400" dirty="0"/>
              <a:t> </a:t>
            </a:r>
            <a:r>
              <a:rPr lang="sv-SE" sz="1400" dirty="0" err="1"/>
              <a:t>grown</a:t>
            </a:r>
            <a:r>
              <a:rPr lang="sv-SE" sz="1400" dirty="0"/>
              <a:t> skin for </a:t>
            </a:r>
            <a:r>
              <a:rPr lang="sv-SE" sz="1400" dirty="0" err="1"/>
              <a:t>burns</a:t>
            </a:r>
            <a:r>
              <a:rPr lang="sv-SE" sz="1400" dirty="0"/>
              <a:t> </a:t>
            </a:r>
            <a:r>
              <a:rPr lang="sv-SE" sz="1400" dirty="0" err="1"/>
              <a:t>treatment</a:t>
            </a:r>
            <a:r>
              <a:rPr lang="sv-SE" sz="1400" dirty="0"/>
              <a:t>, P-TEV (VERIGRAFT)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8681B8F-0630-4F66-8016-8867B5A81BE1}"/>
              </a:ext>
            </a:extLst>
          </p:cNvPr>
          <p:cNvSpPr txBox="1"/>
          <p:nvPr/>
        </p:nvSpPr>
        <p:spPr>
          <a:xfrm>
            <a:off x="3985780" y="2059183"/>
            <a:ext cx="1627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Somatic</a:t>
            </a:r>
            <a:r>
              <a:rPr lang="sv-SE" sz="1400" b="1" dirty="0"/>
              <a:t> cell </a:t>
            </a:r>
            <a:r>
              <a:rPr lang="sv-SE" sz="1400" b="1" dirty="0" err="1"/>
              <a:t>therapy</a:t>
            </a:r>
            <a:r>
              <a:rPr lang="sv-SE" sz="1400" b="1" dirty="0"/>
              <a:t> medicinal product (</a:t>
            </a:r>
            <a:r>
              <a:rPr lang="sv-SE" sz="1400" b="1" dirty="0" err="1"/>
              <a:t>sCTMP</a:t>
            </a:r>
            <a:r>
              <a:rPr lang="sv-SE" sz="1400" b="1" dirty="0"/>
              <a:t>) 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Holoclar</a:t>
            </a:r>
            <a:r>
              <a:rPr lang="sv-SE" sz="1400" dirty="0"/>
              <a:t>, </a:t>
            </a:r>
            <a:r>
              <a:rPr lang="sv-SE" sz="1400" dirty="0" err="1"/>
              <a:t>Alofisel</a:t>
            </a:r>
            <a:r>
              <a:rPr lang="sv-SE" sz="1400" dirty="0"/>
              <a:t>, </a:t>
            </a:r>
            <a:r>
              <a:rPr lang="sv-SE" sz="1400" dirty="0" err="1"/>
              <a:t>lab</a:t>
            </a:r>
            <a:r>
              <a:rPr lang="sv-SE" sz="1400" dirty="0"/>
              <a:t> </a:t>
            </a:r>
            <a:r>
              <a:rPr lang="sv-SE" sz="1400" dirty="0" err="1"/>
              <a:t>expanded</a:t>
            </a:r>
            <a:r>
              <a:rPr lang="sv-SE" sz="1400" dirty="0"/>
              <a:t> </a:t>
            </a:r>
            <a:r>
              <a:rPr lang="sv-SE" sz="1400" dirty="0" err="1"/>
              <a:t>blood</a:t>
            </a:r>
            <a:r>
              <a:rPr lang="sv-SE" sz="1400" dirty="0"/>
              <a:t> stem cells…..MSC for </a:t>
            </a:r>
            <a:r>
              <a:rPr lang="sv-SE" sz="1400" dirty="0" err="1"/>
              <a:t>arthritis</a:t>
            </a:r>
            <a:endParaRPr lang="sv-SE" sz="14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A91C4CA-7BBB-437C-9AC9-8ABAB8FE6803}"/>
              </a:ext>
            </a:extLst>
          </p:cNvPr>
          <p:cNvSpPr/>
          <p:nvPr/>
        </p:nvSpPr>
        <p:spPr>
          <a:xfrm>
            <a:off x="2214137" y="5036072"/>
            <a:ext cx="3493621" cy="1696032"/>
          </a:xfrm>
          <a:prstGeom prst="rect">
            <a:avLst/>
          </a:prstGeom>
          <a:solidFill>
            <a:srgbClr val="B0B2B1"/>
          </a:solidFill>
          <a:ln w="38100">
            <a:solidFill>
              <a:srgbClr val="B0B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 err="1">
                <a:solidFill>
                  <a:schemeClr val="tx1"/>
                </a:solidFill>
              </a:rPr>
              <a:t>Tissues</a:t>
            </a:r>
            <a:r>
              <a:rPr lang="sv-SE" dirty="0">
                <a:solidFill>
                  <a:schemeClr val="tx1"/>
                </a:solidFill>
              </a:rPr>
              <a:t> and Cells (2004/23/EC), </a:t>
            </a:r>
            <a:r>
              <a:rPr lang="sv-SE" dirty="0" err="1">
                <a:solidFill>
                  <a:schemeClr val="tx1"/>
                </a:solidFill>
              </a:rPr>
              <a:t>Blood</a:t>
            </a:r>
            <a:r>
              <a:rPr lang="sv-SE" dirty="0">
                <a:solidFill>
                  <a:schemeClr val="tx1"/>
                </a:solidFill>
              </a:rPr>
              <a:t> (2002/98/EC)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id="{397A9EB7-66F8-471E-8AFD-6A2B5DA9E4E0}"/>
              </a:ext>
            </a:extLst>
          </p:cNvPr>
          <p:cNvSpPr/>
          <p:nvPr/>
        </p:nvSpPr>
        <p:spPr>
          <a:xfrm rot="5400000">
            <a:off x="6288388" y="-2589325"/>
            <a:ext cx="172340" cy="662292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4F5DA0D6-EA78-42D3-AAC1-E5231A74C970}"/>
              </a:ext>
            </a:extLst>
          </p:cNvPr>
          <p:cNvSpPr txBox="1"/>
          <p:nvPr/>
        </p:nvSpPr>
        <p:spPr>
          <a:xfrm>
            <a:off x="9240909" y="2054523"/>
            <a:ext cx="1329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eg. Insulin, </a:t>
            </a:r>
            <a:r>
              <a:rPr lang="sv-SE" sz="1400" dirty="0" err="1"/>
              <a:t>antibodies</a:t>
            </a:r>
            <a:r>
              <a:rPr lang="sv-SE" sz="1400" dirty="0"/>
              <a:t>, EV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transgenic</a:t>
            </a:r>
            <a:r>
              <a:rPr lang="sv-SE" sz="1400" dirty="0"/>
              <a:t> protein</a:t>
            </a:r>
          </a:p>
        </p:txBody>
      </p:sp>
      <p:sp>
        <p:nvSpPr>
          <p:cNvPr id="31" name="Rubrik 1">
            <a:extLst>
              <a:ext uri="{FF2B5EF4-FFF2-40B4-BE49-F238E27FC236}">
                <a16:creationId xmlns:a16="http://schemas.microsoft.com/office/drawing/2014/main" id="{3BDE27A3-0FC6-42C1-87AC-EF4BCFBEB879}"/>
              </a:ext>
            </a:extLst>
          </p:cNvPr>
          <p:cNvSpPr txBox="1">
            <a:spLocks/>
          </p:cNvSpPr>
          <p:nvPr/>
        </p:nvSpPr>
        <p:spPr>
          <a:xfrm>
            <a:off x="7668485" y="5220196"/>
            <a:ext cx="1860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b="1" dirty="0"/>
              <a:t>NOT </a:t>
            </a:r>
            <a:r>
              <a:rPr lang="sv-SE" sz="2400" b="1" dirty="0" err="1"/>
              <a:t>ATMPs</a:t>
            </a:r>
            <a:endParaRPr lang="sv-SE" sz="2400" b="1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2A04884-B372-4317-A34A-1EAAC8D4FBD5}"/>
              </a:ext>
            </a:extLst>
          </p:cNvPr>
          <p:cNvSpPr/>
          <p:nvPr/>
        </p:nvSpPr>
        <p:spPr>
          <a:xfrm>
            <a:off x="10663875" y="2154778"/>
            <a:ext cx="106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/>
              <a:t>eg. Aspirin, </a:t>
            </a:r>
            <a:r>
              <a:rPr lang="sv-SE" sz="1400" dirty="0" err="1"/>
              <a:t>Spinraza</a:t>
            </a:r>
            <a:endParaRPr lang="sv-SE" sz="14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123EDCF-FBB6-4AEB-8F6C-A32DF96D8863}"/>
              </a:ext>
            </a:extLst>
          </p:cNvPr>
          <p:cNvSpPr txBox="1"/>
          <p:nvPr/>
        </p:nvSpPr>
        <p:spPr>
          <a:xfrm>
            <a:off x="10468692" y="3555640"/>
            <a:ext cx="1413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Synthetic </a:t>
            </a:r>
            <a:r>
              <a:rPr lang="sv-SE" sz="1400" dirty="0" err="1">
                <a:solidFill>
                  <a:schemeClr val="bg1"/>
                </a:solidFill>
              </a:rPr>
              <a:t>oligonucleotide</a:t>
            </a:r>
            <a:r>
              <a:rPr lang="sv-SE" sz="1400" dirty="0">
                <a:solidFill>
                  <a:schemeClr val="bg1"/>
                </a:solidFill>
              </a:rPr>
              <a:t>, </a:t>
            </a:r>
            <a:r>
              <a:rPr lang="sv-SE" sz="1400" dirty="0" err="1">
                <a:solidFill>
                  <a:schemeClr val="bg1"/>
                </a:solidFill>
              </a:rPr>
              <a:t>legally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speaking</a:t>
            </a:r>
            <a:r>
              <a:rPr lang="sv-SE" sz="1400" dirty="0">
                <a:solidFill>
                  <a:schemeClr val="bg1"/>
                </a:solidFill>
              </a:rPr>
              <a:t>, </a:t>
            </a:r>
            <a:r>
              <a:rPr lang="sv-SE" sz="1400" dirty="0" err="1">
                <a:solidFill>
                  <a:schemeClr val="bg1"/>
                </a:solidFill>
              </a:rPr>
              <a:t>are</a:t>
            </a:r>
            <a:r>
              <a:rPr lang="sv-SE" sz="1400" dirty="0">
                <a:solidFill>
                  <a:schemeClr val="bg1"/>
                </a:solidFill>
              </a:rPr>
              <a:t> not gene </a:t>
            </a:r>
            <a:r>
              <a:rPr lang="sv-SE" sz="1400" dirty="0" err="1">
                <a:solidFill>
                  <a:schemeClr val="bg1"/>
                </a:solidFill>
              </a:rPr>
              <a:t>therapies</a:t>
            </a:r>
            <a:endParaRPr lang="sv-SE" sz="1400" dirty="0">
              <a:solidFill>
                <a:schemeClr val="bg1"/>
              </a:solidFill>
            </a:endParaRPr>
          </a:p>
        </p:txBody>
      </p: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01AAC75A-5BB3-47C5-AE65-1A49B89FB040}"/>
              </a:ext>
            </a:extLst>
          </p:cNvPr>
          <p:cNvCxnSpPr/>
          <p:nvPr/>
        </p:nvCxnSpPr>
        <p:spPr>
          <a:xfrm>
            <a:off x="11124962" y="2923963"/>
            <a:ext cx="0" cy="61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358CBB24-D2FF-4F8C-9EB6-6B3631520E8D}"/>
              </a:ext>
            </a:extLst>
          </p:cNvPr>
          <p:cNvSpPr/>
          <p:nvPr/>
        </p:nvSpPr>
        <p:spPr>
          <a:xfrm>
            <a:off x="9227635" y="1430926"/>
            <a:ext cx="1357948" cy="1748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9FF2AAB-6D2C-4B10-95DB-40D951DA45FD}"/>
              </a:ext>
            </a:extLst>
          </p:cNvPr>
          <p:cNvSpPr/>
          <p:nvPr/>
        </p:nvSpPr>
        <p:spPr>
          <a:xfrm>
            <a:off x="10678962" y="1431466"/>
            <a:ext cx="1065002" cy="17476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A27B98C4-B966-4F00-8C82-8995124641C2}"/>
              </a:ext>
            </a:extLst>
          </p:cNvPr>
          <p:cNvSpPr txBox="1"/>
          <p:nvPr/>
        </p:nvSpPr>
        <p:spPr>
          <a:xfrm>
            <a:off x="7555383" y="1535154"/>
            <a:ext cx="151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/>
              <a:t>Vaccines</a:t>
            </a:r>
            <a:endParaRPr lang="sv-SE" sz="14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3088B3B-AEC1-4123-A5B9-556891979A98}"/>
              </a:ext>
            </a:extLst>
          </p:cNvPr>
          <p:cNvSpPr txBox="1"/>
          <p:nvPr/>
        </p:nvSpPr>
        <p:spPr>
          <a:xfrm>
            <a:off x="7574733" y="2043916"/>
            <a:ext cx="153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eg. </a:t>
            </a:r>
            <a:r>
              <a:rPr lang="en-US" sz="1400" dirty="0"/>
              <a:t>DNA vaccines or recombinant virus AGAINST infectious disease</a:t>
            </a:r>
            <a:endParaRPr lang="sv-SE" sz="14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DE98824-CC54-4AB4-A654-00AAFD44A3F9}"/>
              </a:ext>
            </a:extLst>
          </p:cNvPr>
          <p:cNvSpPr/>
          <p:nvPr/>
        </p:nvSpPr>
        <p:spPr>
          <a:xfrm>
            <a:off x="7548210" y="1423113"/>
            <a:ext cx="1583066" cy="17559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F3BD0D8-19AA-4056-A60F-CFAF36C7230C}"/>
              </a:ext>
            </a:extLst>
          </p:cNvPr>
          <p:cNvSpPr/>
          <p:nvPr/>
        </p:nvSpPr>
        <p:spPr>
          <a:xfrm>
            <a:off x="464477" y="4912400"/>
            <a:ext cx="1545208" cy="863559"/>
          </a:xfrm>
          <a:prstGeom prst="rect">
            <a:avLst/>
          </a:prstGeom>
          <a:solidFill>
            <a:srgbClr val="FFC556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</a:t>
            </a:r>
            <a:r>
              <a:rPr lang="sv-SE" sz="1400" dirty="0" err="1">
                <a:solidFill>
                  <a:schemeClr val="tx1"/>
                </a:solidFill>
              </a:rPr>
              <a:t>medical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device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only</a:t>
            </a:r>
            <a:r>
              <a:rPr lang="sv-SE" sz="1400" dirty="0">
                <a:solidFill>
                  <a:schemeClr val="tx1"/>
                </a:solidFill>
              </a:rPr>
              <a:t>, </a:t>
            </a:r>
            <a:r>
              <a:rPr lang="sv-SE" sz="1400" dirty="0" err="1">
                <a:solidFill>
                  <a:schemeClr val="tx1"/>
                </a:solidFill>
              </a:rPr>
              <a:t>deceullarised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scaffold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DA16B4A7-1CB7-493E-98E5-85F236D4EC9A}"/>
              </a:ext>
            </a:extLst>
          </p:cNvPr>
          <p:cNvCxnSpPr>
            <a:cxnSpLocks/>
          </p:cNvCxnSpPr>
          <p:nvPr/>
        </p:nvCxnSpPr>
        <p:spPr>
          <a:xfrm>
            <a:off x="7337907" y="4103762"/>
            <a:ext cx="623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C96A66B9-B442-4B9F-991C-668A201A62FA}"/>
              </a:ext>
            </a:extLst>
          </p:cNvPr>
          <p:cNvSpPr/>
          <p:nvPr/>
        </p:nvSpPr>
        <p:spPr>
          <a:xfrm>
            <a:off x="464477" y="1418185"/>
            <a:ext cx="1551538" cy="44281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F55A16E-6FF5-4FA7-921B-FD6431A1FC63}"/>
              </a:ext>
            </a:extLst>
          </p:cNvPr>
          <p:cNvSpPr/>
          <p:nvPr/>
        </p:nvSpPr>
        <p:spPr>
          <a:xfrm>
            <a:off x="2263805" y="5082172"/>
            <a:ext cx="3353904" cy="764163"/>
          </a:xfrm>
          <a:prstGeom prst="rect">
            <a:avLst/>
          </a:prstGeom>
          <a:solidFill>
            <a:srgbClr val="FFC556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51AEABB-4EA3-40D9-BA1C-464D3253E8D9}"/>
              </a:ext>
            </a:extLst>
          </p:cNvPr>
          <p:cNvSpPr/>
          <p:nvPr/>
        </p:nvSpPr>
        <p:spPr>
          <a:xfrm>
            <a:off x="2263804" y="1418182"/>
            <a:ext cx="1631927" cy="45078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CB55F9C-360D-4070-88CB-D7025C3FAB5B}"/>
              </a:ext>
            </a:extLst>
          </p:cNvPr>
          <p:cNvSpPr/>
          <p:nvPr/>
        </p:nvSpPr>
        <p:spPr>
          <a:xfrm>
            <a:off x="3985781" y="1418182"/>
            <a:ext cx="1631927" cy="45078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E68F5FD-F6BE-43D8-9F49-0FC6F714C284}"/>
              </a:ext>
            </a:extLst>
          </p:cNvPr>
          <p:cNvSpPr/>
          <p:nvPr/>
        </p:nvSpPr>
        <p:spPr>
          <a:xfrm>
            <a:off x="3985781" y="5159230"/>
            <a:ext cx="1631927" cy="7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</a:t>
            </a:r>
            <a:r>
              <a:rPr lang="sv-SE" sz="1400" dirty="0" err="1">
                <a:solidFill>
                  <a:schemeClr val="tx1"/>
                </a:solidFill>
              </a:rPr>
              <a:t>bone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marrow</a:t>
            </a:r>
            <a:r>
              <a:rPr lang="sv-SE" sz="1400" dirty="0">
                <a:solidFill>
                  <a:schemeClr val="tx1"/>
                </a:solidFill>
              </a:rPr>
              <a:t> transplant, </a:t>
            </a:r>
            <a:r>
              <a:rPr lang="sv-SE" sz="1400" dirty="0" err="1">
                <a:solidFill>
                  <a:schemeClr val="tx1"/>
                </a:solidFill>
              </a:rPr>
              <a:t>blood</a:t>
            </a:r>
            <a:r>
              <a:rPr lang="sv-SE" sz="1400" dirty="0">
                <a:solidFill>
                  <a:schemeClr val="tx1"/>
                </a:solidFill>
              </a:rPr>
              <a:t> transfusions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2BB68E1-7678-43DC-8B5C-5723CE698AF7}"/>
              </a:ext>
            </a:extLst>
          </p:cNvPr>
          <p:cNvSpPr/>
          <p:nvPr/>
        </p:nvSpPr>
        <p:spPr>
          <a:xfrm>
            <a:off x="2263206" y="5141575"/>
            <a:ext cx="1715056" cy="7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skin transplant for </a:t>
            </a:r>
            <a:r>
              <a:rPr lang="sv-SE" sz="1400" dirty="0" err="1">
                <a:solidFill>
                  <a:schemeClr val="tx1"/>
                </a:solidFill>
              </a:rPr>
              <a:t>burns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treatment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65494D27-4770-498D-ACB9-F3F71D92EBE5}"/>
              </a:ext>
            </a:extLst>
          </p:cNvPr>
          <p:cNvSpPr txBox="1"/>
          <p:nvPr/>
        </p:nvSpPr>
        <p:spPr>
          <a:xfrm>
            <a:off x="7981515" y="6445774"/>
            <a:ext cx="423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ATMP - What are ATMPs? (atmpsweden.se)</a:t>
            </a:r>
            <a:endParaRPr lang="sv-SE" dirty="0"/>
          </a:p>
        </p:txBody>
      </p:sp>
      <p:pic>
        <p:nvPicPr>
          <p:cNvPr id="53" name="Bildobjekt 52" descr="En bild som visar text&#10;&#10;Automatiskt genererad beskrivning">
            <a:extLst>
              <a:ext uri="{FF2B5EF4-FFF2-40B4-BE49-F238E27FC236}">
                <a16:creationId xmlns:a16="http://schemas.microsoft.com/office/drawing/2014/main" id="{A280F2C1-97A4-442A-B7E4-8BCF4441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788" y="5493955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76"/>
            <a:ext cx="10515600" cy="1325563"/>
          </a:xfrm>
        </p:spPr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Swedish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companies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by ATMP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type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131773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 22">
            <a:extLst>
              <a:ext uri="{FF2B5EF4-FFF2-40B4-BE49-F238E27FC236}">
                <a16:creationId xmlns:a16="http://schemas.microsoft.com/office/drawing/2014/main" id="{B10312E2-619D-4982-9070-BCDBE0CC9B3C}"/>
              </a:ext>
            </a:extLst>
          </p:cNvPr>
          <p:cNvSpPr/>
          <p:nvPr/>
        </p:nvSpPr>
        <p:spPr>
          <a:xfrm>
            <a:off x="2148716" y="4826510"/>
            <a:ext cx="2870595" cy="1436626"/>
          </a:xfrm>
          <a:prstGeom prst="ellipse">
            <a:avLst/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ruta 13">
            <a:extLst>
              <a:ext uri="{FF2B5EF4-FFF2-40B4-BE49-F238E27FC236}">
                <a16:creationId xmlns:a16="http://schemas.microsoft.com/office/drawing/2014/main" id="{7DB18F26-ADBC-4AFB-89FF-0496D623BEE6}"/>
              </a:ext>
            </a:extLst>
          </p:cNvPr>
          <p:cNvSpPr txBox="1"/>
          <p:nvPr/>
        </p:nvSpPr>
        <p:spPr>
          <a:xfrm>
            <a:off x="10241241" y="6418316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AstraZeneca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1A235FB-2097-4D5B-A157-2E603D7CBAB8}"/>
              </a:ext>
            </a:extLst>
          </p:cNvPr>
          <p:cNvSpPr txBox="1"/>
          <p:nvPr/>
        </p:nvSpPr>
        <p:spPr>
          <a:xfrm>
            <a:off x="2705033" y="1329220"/>
            <a:ext cx="205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Tissue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Engineered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Products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E557936-25B1-4A03-83A8-CB39FFC5F7B9}"/>
              </a:ext>
            </a:extLst>
          </p:cNvPr>
          <p:cNvSpPr txBox="1"/>
          <p:nvPr/>
        </p:nvSpPr>
        <p:spPr>
          <a:xfrm>
            <a:off x="4605617" y="1733732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VERIGRAFT AB</a:t>
            </a:r>
          </a:p>
        </p:txBody>
      </p:sp>
      <p:sp>
        <p:nvSpPr>
          <p:cNvPr id="31" name="textruta 12">
            <a:extLst>
              <a:ext uri="{FF2B5EF4-FFF2-40B4-BE49-F238E27FC236}">
                <a16:creationId xmlns:a16="http://schemas.microsoft.com/office/drawing/2014/main" id="{6A839D81-6652-4B2F-BC28-B85513F67F16}"/>
              </a:ext>
            </a:extLst>
          </p:cNvPr>
          <p:cNvSpPr txBox="1"/>
          <p:nvPr/>
        </p:nvSpPr>
        <p:spPr>
          <a:xfrm>
            <a:off x="-212013" y="1686024"/>
            <a:ext cx="272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Delivery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modified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therapeutic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cells</a:t>
            </a:r>
          </a:p>
        </p:txBody>
      </p:sp>
      <p:sp>
        <p:nvSpPr>
          <p:cNvPr id="32" name="textruta 12">
            <a:extLst>
              <a:ext uri="{FF2B5EF4-FFF2-40B4-BE49-F238E27FC236}">
                <a16:creationId xmlns:a16="http://schemas.microsoft.com/office/drawing/2014/main" id="{F781890C-278A-49C6-9A95-729D455354E7}"/>
              </a:ext>
            </a:extLst>
          </p:cNvPr>
          <p:cNvSpPr txBox="1"/>
          <p:nvPr/>
        </p:nvSpPr>
        <p:spPr>
          <a:xfrm>
            <a:off x="6879669" y="1322931"/>
            <a:ext cx="251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Therapeutic human protein expressing bacteria</a:t>
            </a:r>
          </a:p>
        </p:txBody>
      </p:sp>
      <p:sp>
        <p:nvSpPr>
          <p:cNvPr id="33" name="textruta 12">
            <a:extLst>
              <a:ext uri="{FF2B5EF4-FFF2-40B4-BE49-F238E27FC236}">
                <a16:creationId xmlns:a16="http://schemas.microsoft.com/office/drawing/2014/main" id="{CA2ACE22-FC41-4776-B56B-DF2D7143E0C9}"/>
              </a:ext>
            </a:extLst>
          </p:cNvPr>
          <p:cNvSpPr txBox="1"/>
          <p:nvPr/>
        </p:nvSpPr>
        <p:spPr>
          <a:xfrm>
            <a:off x="7376637" y="2494131"/>
            <a:ext cx="468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Delivery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virus for expression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therapeutic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proteins (in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GTMP)</a:t>
            </a:r>
          </a:p>
        </p:txBody>
      </p:sp>
      <p:sp>
        <p:nvSpPr>
          <p:cNvPr id="34" name="textruta 12">
            <a:extLst>
              <a:ext uri="{FF2B5EF4-FFF2-40B4-BE49-F238E27FC236}">
                <a16:creationId xmlns:a16="http://schemas.microsoft.com/office/drawing/2014/main" id="{30E1FF1A-A6D6-4493-9990-6C26C3F6EF48}"/>
              </a:ext>
            </a:extLst>
          </p:cNvPr>
          <p:cNvSpPr txBox="1"/>
          <p:nvPr/>
        </p:nvSpPr>
        <p:spPr>
          <a:xfrm>
            <a:off x="7278228" y="5452095"/>
            <a:ext cx="468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Delivery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genetically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modified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cells (ex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GTMP)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FDF4624F-212E-4D7F-901F-6A44CA56E686}"/>
              </a:ext>
            </a:extLst>
          </p:cNvPr>
          <p:cNvSpPr txBox="1"/>
          <p:nvPr/>
        </p:nvSpPr>
        <p:spPr>
          <a:xfrm>
            <a:off x="9820006" y="1323838"/>
            <a:ext cx="181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Delivery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vitro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produced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mRNAs</a:t>
            </a:r>
            <a:endParaRPr lang="sv-SE" sz="1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6" name="Chart 1">
            <a:extLst>
              <a:ext uri="{FF2B5EF4-FFF2-40B4-BE49-F238E27FC236}">
                <a16:creationId xmlns:a16="http://schemas.microsoft.com/office/drawing/2014/main" id="{16F31E92-6728-4526-B4A6-DF03A286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785797"/>
              </p:ext>
            </p:extLst>
          </p:nvPr>
        </p:nvGraphicFramePr>
        <p:xfrm>
          <a:off x="3547167" y="2287522"/>
          <a:ext cx="5097663" cy="336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ruta 12">
            <a:extLst>
              <a:ext uri="{FF2B5EF4-FFF2-40B4-BE49-F238E27FC236}">
                <a16:creationId xmlns:a16="http://schemas.microsoft.com/office/drawing/2014/main" id="{12AF6EA9-FA1C-4B99-97FC-6C08CA977C6F}"/>
              </a:ext>
            </a:extLst>
          </p:cNvPr>
          <p:cNvSpPr txBox="1"/>
          <p:nvPr/>
        </p:nvSpPr>
        <p:spPr>
          <a:xfrm>
            <a:off x="6317438" y="4099533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GTMP</a:t>
            </a:r>
          </a:p>
        </p:txBody>
      </p:sp>
      <p:sp>
        <p:nvSpPr>
          <p:cNvPr id="38" name="textruta 12">
            <a:extLst>
              <a:ext uri="{FF2B5EF4-FFF2-40B4-BE49-F238E27FC236}">
                <a16:creationId xmlns:a16="http://schemas.microsoft.com/office/drawing/2014/main" id="{FD98A40D-228C-46C8-9C3A-05DA669D829D}"/>
              </a:ext>
            </a:extLst>
          </p:cNvPr>
          <p:cNvSpPr txBox="1"/>
          <p:nvPr/>
        </p:nvSpPr>
        <p:spPr>
          <a:xfrm>
            <a:off x="4707458" y="3758029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sCTMP</a:t>
            </a:r>
            <a:endParaRPr lang="sv-SE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ruta 12">
            <a:extLst>
              <a:ext uri="{FF2B5EF4-FFF2-40B4-BE49-F238E27FC236}">
                <a16:creationId xmlns:a16="http://schemas.microsoft.com/office/drawing/2014/main" id="{72BB625D-3C73-4279-92DC-78CEA2EA2A42}"/>
              </a:ext>
            </a:extLst>
          </p:cNvPr>
          <p:cNvSpPr txBox="1"/>
          <p:nvPr/>
        </p:nvSpPr>
        <p:spPr>
          <a:xfrm>
            <a:off x="5242649" y="2870572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TEP</a:t>
            </a:r>
          </a:p>
        </p:txBody>
      </p:sp>
      <p:cxnSp>
        <p:nvCxnSpPr>
          <p:cNvPr id="40" name="Straight Connector 3">
            <a:extLst>
              <a:ext uri="{FF2B5EF4-FFF2-40B4-BE49-F238E27FC236}">
                <a16:creationId xmlns:a16="http://schemas.microsoft.com/office/drawing/2014/main" id="{9038F185-9C86-4C48-AC1F-ABB80894FCF2}"/>
              </a:ext>
            </a:extLst>
          </p:cNvPr>
          <p:cNvCxnSpPr>
            <a:cxnSpLocks/>
          </p:cNvCxnSpPr>
          <p:nvPr/>
        </p:nvCxnSpPr>
        <p:spPr>
          <a:xfrm flipV="1">
            <a:off x="6095998" y="1147846"/>
            <a:ext cx="2" cy="128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id="{F8A3E7D4-A925-4823-A23F-15BF8034525E}"/>
              </a:ext>
            </a:extLst>
          </p:cNvPr>
          <p:cNvCxnSpPr>
            <a:cxnSpLocks/>
          </p:cNvCxnSpPr>
          <p:nvPr/>
        </p:nvCxnSpPr>
        <p:spPr>
          <a:xfrm flipH="1" flipV="1">
            <a:off x="1302004" y="1147845"/>
            <a:ext cx="3456602" cy="203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3D36CDD6-D95E-42E6-B8D5-B44A53CFF9CA}"/>
              </a:ext>
            </a:extLst>
          </p:cNvPr>
          <p:cNvCxnSpPr>
            <a:cxnSpLocks/>
          </p:cNvCxnSpPr>
          <p:nvPr/>
        </p:nvCxnSpPr>
        <p:spPr>
          <a:xfrm flipV="1">
            <a:off x="1049025" y="4740546"/>
            <a:ext cx="3709581" cy="215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13">
            <a:extLst>
              <a:ext uri="{FF2B5EF4-FFF2-40B4-BE49-F238E27FC236}">
                <a16:creationId xmlns:a16="http://schemas.microsoft.com/office/drawing/2014/main" id="{63153A0D-8401-4B1B-83E3-39838982FF87}"/>
              </a:ext>
            </a:extLst>
          </p:cNvPr>
          <p:cNvSpPr txBox="1"/>
          <p:nvPr/>
        </p:nvSpPr>
        <p:spPr>
          <a:xfrm>
            <a:off x="3968817" y="2216546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CellSeed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AB</a:t>
            </a:r>
          </a:p>
        </p:txBody>
      </p:sp>
      <p:sp>
        <p:nvSpPr>
          <p:cNvPr id="44" name="textruta 13">
            <a:extLst>
              <a:ext uri="{FF2B5EF4-FFF2-40B4-BE49-F238E27FC236}">
                <a16:creationId xmlns:a16="http://schemas.microsoft.com/office/drawing/2014/main" id="{702EC78D-35E5-48C2-9A5E-E62AD21D805F}"/>
              </a:ext>
            </a:extLst>
          </p:cNvPr>
          <p:cNvSpPr txBox="1"/>
          <p:nvPr/>
        </p:nvSpPr>
        <p:spPr>
          <a:xfrm>
            <a:off x="169318" y="2571355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Immunicum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5" name="textruta 13">
            <a:extLst>
              <a:ext uri="{FF2B5EF4-FFF2-40B4-BE49-F238E27FC236}">
                <a16:creationId xmlns:a16="http://schemas.microsoft.com/office/drawing/2014/main" id="{7DEA5FD4-1986-45DF-81DB-46D0691A3A19}"/>
              </a:ext>
            </a:extLst>
          </p:cNvPr>
          <p:cNvSpPr txBox="1"/>
          <p:nvPr/>
        </p:nvSpPr>
        <p:spPr>
          <a:xfrm>
            <a:off x="3476258" y="3846722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Xintela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6" name="textruta 13">
            <a:extLst>
              <a:ext uri="{FF2B5EF4-FFF2-40B4-BE49-F238E27FC236}">
                <a16:creationId xmlns:a16="http://schemas.microsoft.com/office/drawing/2014/main" id="{F19CD7C8-0150-4283-934F-7E5B058D1E9B}"/>
              </a:ext>
            </a:extLst>
          </p:cNvPr>
          <p:cNvSpPr txBox="1"/>
          <p:nvPr/>
        </p:nvSpPr>
        <p:spPr>
          <a:xfrm>
            <a:off x="80449" y="5790649"/>
            <a:ext cx="249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Procella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/ AstraZeneca</a:t>
            </a:r>
          </a:p>
        </p:txBody>
      </p:sp>
      <p:sp>
        <p:nvSpPr>
          <p:cNvPr id="47" name="textruta 13">
            <a:extLst>
              <a:ext uri="{FF2B5EF4-FFF2-40B4-BE49-F238E27FC236}">
                <a16:creationId xmlns:a16="http://schemas.microsoft.com/office/drawing/2014/main" id="{45A5E847-E16C-47E4-8F0D-5EAC7C485313}"/>
              </a:ext>
            </a:extLst>
          </p:cNvPr>
          <p:cNvSpPr txBox="1"/>
          <p:nvPr/>
        </p:nvSpPr>
        <p:spPr>
          <a:xfrm>
            <a:off x="2771121" y="2573090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Amniotics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8" name="textruta 13">
            <a:extLst>
              <a:ext uri="{FF2B5EF4-FFF2-40B4-BE49-F238E27FC236}">
                <a16:creationId xmlns:a16="http://schemas.microsoft.com/office/drawing/2014/main" id="{BE8A0EE2-245B-4FE0-8080-D2419CFB134D}"/>
              </a:ext>
            </a:extLst>
          </p:cNvPr>
          <p:cNvSpPr txBox="1"/>
          <p:nvPr/>
        </p:nvSpPr>
        <p:spPr>
          <a:xfrm>
            <a:off x="1758521" y="3183219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NextCell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Pharma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9" name="textruta 13">
            <a:extLst>
              <a:ext uri="{FF2B5EF4-FFF2-40B4-BE49-F238E27FC236}">
                <a16:creationId xmlns:a16="http://schemas.microsoft.com/office/drawing/2014/main" id="{65D16188-A2A4-47DF-ABD1-A1E6D4CADF32}"/>
              </a:ext>
            </a:extLst>
          </p:cNvPr>
          <p:cNvSpPr txBox="1"/>
          <p:nvPr/>
        </p:nvSpPr>
        <p:spPr>
          <a:xfrm>
            <a:off x="211143" y="3846722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Idogen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50" name="textruta 13">
            <a:extLst>
              <a:ext uri="{FF2B5EF4-FFF2-40B4-BE49-F238E27FC236}">
                <a16:creationId xmlns:a16="http://schemas.microsoft.com/office/drawing/2014/main" id="{08804B9D-054F-4C64-8D2A-ED55594FF10B}"/>
              </a:ext>
            </a:extLst>
          </p:cNvPr>
          <p:cNvSpPr txBox="1"/>
          <p:nvPr/>
        </p:nvSpPr>
        <p:spPr>
          <a:xfrm>
            <a:off x="1355280" y="3846722"/>
            <a:ext cx="209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XNK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51" name="textruta 13">
            <a:extLst>
              <a:ext uri="{FF2B5EF4-FFF2-40B4-BE49-F238E27FC236}">
                <a16:creationId xmlns:a16="http://schemas.microsoft.com/office/drawing/2014/main" id="{25CDB85E-B635-4865-81D9-3A28B2624A1F}"/>
              </a:ext>
            </a:extLst>
          </p:cNvPr>
          <p:cNvSpPr txBox="1"/>
          <p:nvPr/>
        </p:nvSpPr>
        <p:spPr>
          <a:xfrm>
            <a:off x="7946072" y="5917848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Anocca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textruta 13">
            <a:extLst>
              <a:ext uri="{FF2B5EF4-FFF2-40B4-BE49-F238E27FC236}">
                <a16:creationId xmlns:a16="http://schemas.microsoft.com/office/drawing/2014/main" id="{690DC0AF-61E2-4DFA-A073-93EE2A52F785}"/>
              </a:ext>
            </a:extLst>
          </p:cNvPr>
          <p:cNvSpPr txBox="1"/>
          <p:nvPr/>
        </p:nvSpPr>
        <p:spPr>
          <a:xfrm>
            <a:off x="7741673" y="6416832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Novartis</a:t>
            </a:r>
          </a:p>
        </p:txBody>
      </p:sp>
      <p:sp>
        <p:nvSpPr>
          <p:cNvPr id="53" name="textruta 13">
            <a:extLst>
              <a:ext uri="{FF2B5EF4-FFF2-40B4-BE49-F238E27FC236}">
                <a16:creationId xmlns:a16="http://schemas.microsoft.com/office/drawing/2014/main" id="{BB586FFD-9FAD-463A-9DD7-0B23BBE89EF9}"/>
              </a:ext>
            </a:extLst>
          </p:cNvPr>
          <p:cNvSpPr txBox="1"/>
          <p:nvPr/>
        </p:nvSpPr>
        <p:spPr>
          <a:xfrm>
            <a:off x="8991282" y="6416832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Celgene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/BMS</a:t>
            </a:r>
          </a:p>
        </p:txBody>
      </p:sp>
      <p:sp>
        <p:nvSpPr>
          <p:cNvPr id="54" name="textruta 13">
            <a:extLst>
              <a:ext uri="{FF2B5EF4-FFF2-40B4-BE49-F238E27FC236}">
                <a16:creationId xmlns:a16="http://schemas.microsoft.com/office/drawing/2014/main" id="{F58860D7-1BFC-4500-AB4E-C07D9FDFF4F4}"/>
              </a:ext>
            </a:extLst>
          </p:cNvPr>
          <p:cNvSpPr txBox="1"/>
          <p:nvPr/>
        </p:nvSpPr>
        <p:spPr>
          <a:xfrm>
            <a:off x="9325114" y="2010012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AstraZeneca AB</a:t>
            </a:r>
          </a:p>
        </p:txBody>
      </p:sp>
      <p:sp>
        <p:nvSpPr>
          <p:cNvPr id="55" name="textruta 13">
            <a:extLst>
              <a:ext uri="{FF2B5EF4-FFF2-40B4-BE49-F238E27FC236}">
                <a16:creationId xmlns:a16="http://schemas.microsoft.com/office/drawing/2014/main" id="{E25C6120-7905-475F-97B9-61061CBABCE2}"/>
              </a:ext>
            </a:extLst>
          </p:cNvPr>
          <p:cNvSpPr txBox="1"/>
          <p:nvPr/>
        </p:nvSpPr>
        <p:spPr>
          <a:xfrm>
            <a:off x="6695325" y="1995911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Ilya AB</a:t>
            </a:r>
          </a:p>
        </p:txBody>
      </p:sp>
      <p:sp>
        <p:nvSpPr>
          <p:cNvPr id="56" name="textruta 13">
            <a:extLst>
              <a:ext uri="{FF2B5EF4-FFF2-40B4-BE49-F238E27FC236}">
                <a16:creationId xmlns:a16="http://schemas.microsoft.com/office/drawing/2014/main" id="{08182154-8061-4280-A716-7EDA7BC54D15}"/>
              </a:ext>
            </a:extLst>
          </p:cNvPr>
          <p:cNvSpPr txBox="1"/>
          <p:nvPr/>
        </p:nvSpPr>
        <p:spPr>
          <a:xfrm>
            <a:off x="8267656" y="3304137"/>
            <a:ext cx="306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CombiGene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/Spark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57" name="textruta 13">
            <a:extLst>
              <a:ext uri="{FF2B5EF4-FFF2-40B4-BE49-F238E27FC236}">
                <a16:creationId xmlns:a16="http://schemas.microsoft.com/office/drawing/2014/main" id="{0A199271-EE0D-4E69-A9B5-D32EFCFFCD94}"/>
              </a:ext>
            </a:extLst>
          </p:cNvPr>
          <p:cNvSpPr txBox="1"/>
          <p:nvPr/>
        </p:nvSpPr>
        <p:spPr>
          <a:xfrm>
            <a:off x="6924522" y="4443197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CSL Behring</a:t>
            </a:r>
          </a:p>
        </p:txBody>
      </p:sp>
      <p:sp>
        <p:nvSpPr>
          <p:cNvPr id="58" name="textruta 13">
            <a:extLst>
              <a:ext uri="{FF2B5EF4-FFF2-40B4-BE49-F238E27FC236}">
                <a16:creationId xmlns:a16="http://schemas.microsoft.com/office/drawing/2014/main" id="{B91CA5E8-9EAC-4CEB-9117-F785829C051B}"/>
              </a:ext>
            </a:extLst>
          </p:cNvPr>
          <p:cNvSpPr txBox="1"/>
          <p:nvPr/>
        </p:nvSpPr>
        <p:spPr>
          <a:xfrm>
            <a:off x="8237510" y="4462768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Pfizer</a:t>
            </a:r>
          </a:p>
        </p:txBody>
      </p:sp>
      <p:sp>
        <p:nvSpPr>
          <p:cNvPr id="59" name="textruta 13">
            <a:extLst>
              <a:ext uri="{FF2B5EF4-FFF2-40B4-BE49-F238E27FC236}">
                <a16:creationId xmlns:a16="http://schemas.microsoft.com/office/drawing/2014/main" id="{3AA330C6-83CF-4C45-84DB-CB19B56FF644}"/>
              </a:ext>
            </a:extLst>
          </p:cNvPr>
          <p:cNvSpPr txBox="1"/>
          <p:nvPr/>
        </p:nvSpPr>
        <p:spPr>
          <a:xfrm>
            <a:off x="9839095" y="4442670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LOKON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Pharma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textruta 13">
            <a:extLst>
              <a:ext uri="{FF2B5EF4-FFF2-40B4-BE49-F238E27FC236}">
                <a16:creationId xmlns:a16="http://schemas.microsoft.com/office/drawing/2014/main" id="{BFFB6B36-12E1-4767-93C7-9DE54BE92F63}"/>
              </a:ext>
            </a:extLst>
          </p:cNvPr>
          <p:cNvSpPr txBox="1"/>
          <p:nvPr/>
        </p:nvSpPr>
        <p:spPr>
          <a:xfrm>
            <a:off x="7195934" y="3880740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Sarepta/Roche</a:t>
            </a:r>
          </a:p>
        </p:txBody>
      </p:sp>
      <p:sp>
        <p:nvSpPr>
          <p:cNvPr id="61" name="textruta 13">
            <a:extLst>
              <a:ext uri="{FF2B5EF4-FFF2-40B4-BE49-F238E27FC236}">
                <a16:creationId xmlns:a16="http://schemas.microsoft.com/office/drawing/2014/main" id="{6104B64C-5083-4B55-9D84-417B99756E62}"/>
              </a:ext>
            </a:extLst>
          </p:cNvPr>
          <p:cNvSpPr txBox="1"/>
          <p:nvPr/>
        </p:nvSpPr>
        <p:spPr>
          <a:xfrm>
            <a:off x="7195934" y="4952383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Asgard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textruta 13">
            <a:extLst>
              <a:ext uri="{FF2B5EF4-FFF2-40B4-BE49-F238E27FC236}">
                <a16:creationId xmlns:a16="http://schemas.microsoft.com/office/drawing/2014/main" id="{C343B989-0340-4E3F-B7CC-0816BB764BF0}"/>
              </a:ext>
            </a:extLst>
          </p:cNvPr>
          <p:cNvSpPr txBox="1"/>
          <p:nvPr/>
        </p:nvSpPr>
        <p:spPr>
          <a:xfrm>
            <a:off x="-288562" y="2566200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NEOGAP </a:t>
            </a:r>
          </a:p>
        </p:txBody>
      </p:sp>
      <p:sp>
        <p:nvSpPr>
          <p:cNvPr id="63" name="textruta 13">
            <a:extLst>
              <a:ext uri="{FF2B5EF4-FFF2-40B4-BE49-F238E27FC236}">
                <a16:creationId xmlns:a16="http://schemas.microsoft.com/office/drawing/2014/main" id="{5A86CCB0-723F-4209-AE94-44B979D771CA}"/>
              </a:ext>
            </a:extLst>
          </p:cNvPr>
          <p:cNvSpPr txBox="1"/>
          <p:nvPr/>
        </p:nvSpPr>
        <p:spPr>
          <a:xfrm>
            <a:off x="5100558" y="6418317"/>
            <a:ext cx="2476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Sinfonia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Biotherapeutics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textruta 13">
            <a:extLst>
              <a:ext uri="{FF2B5EF4-FFF2-40B4-BE49-F238E27FC236}">
                <a16:creationId xmlns:a16="http://schemas.microsoft.com/office/drawing/2014/main" id="{95B2B56B-B7B2-489D-9D08-ABAB2F2FEAA0}"/>
              </a:ext>
            </a:extLst>
          </p:cNvPr>
          <p:cNvSpPr txBox="1"/>
          <p:nvPr/>
        </p:nvSpPr>
        <p:spPr>
          <a:xfrm>
            <a:off x="180238" y="3210465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Chiesi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Pharma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65" name="textruta 13">
            <a:extLst>
              <a:ext uri="{FF2B5EF4-FFF2-40B4-BE49-F238E27FC236}">
                <a16:creationId xmlns:a16="http://schemas.microsoft.com/office/drawing/2014/main" id="{33779489-BD4F-4E8A-9BA6-BD4435F2821F}"/>
              </a:ext>
            </a:extLst>
          </p:cNvPr>
          <p:cNvSpPr txBox="1"/>
          <p:nvPr/>
        </p:nvSpPr>
        <p:spPr>
          <a:xfrm>
            <a:off x="9484380" y="3866508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Lipigon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Pharmaceuticals </a:t>
            </a:r>
          </a:p>
        </p:txBody>
      </p:sp>
      <p:sp>
        <p:nvSpPr>
          <p:cNvPr id="66" name="textruta 13">
            <a:extLst>
              <a:ext uri="{FF2B5EF4-FFF2-40B4-BE49-F238E27FC236}">
                <a16:creationId xmlns:a16="http://schemas.microsoft.com/office/drawing/2014/main" id="{22C91B6D-A096-4F29-AC9E-3600CBBCF4C8}"/>
              </a:ext>
            </a:extLst>
          </p:cNvPr>
          <p:cNvSpPr txBox="1"/>
          <p:nvPr/>
        </p:nvSpPr>
        <p:spPr>
          <a:xfrm>
            <a:off x="9129820" y="5921612"/>
            <a:ext cx="298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Gilead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Sciences Sweden/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Kite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textruta 13">
            <a:extLst>
              <a:ext uri="{FF2B5EF4-FFF2-40B4-BE49-F238E27FC236}">
                <a16:creationId xmlns:a16="http://schemas.microsoft.com/office/drawing/2014/main" id="{BB6E337E-A28E-4073-B0DA-2A3D978E68A2}"/>
              </a:ext>
            </a:extLst>
          </p:cNvPr>
          <p:cNvSpPr txBox="1"/>
          <p:nvPr/>
        </p:nvSpPr>
        <p:spPr>
          <a:xfrm>
            <a:off x="9168371" y="4954327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Elicera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8" name="textruta 13">
            <a:extLst>
              <a:ext uri="{FF2B5EF4-FFF2-40B4-BE49-F238E27FC236}">
                <a16:creationId xmlns:a16="http://schemas.microsoft.com/office/drawing/2014/main" id="{1B2E9046-506D-4391-BA96-BB1547410C12}"/>
              </a:ext>
            </a:extLst>
          </p:cNvPr>
          <p:cNvSpPr txBox="1"/>
          <p:nvPr/>
        </p:nvSpPr>
        <p:spPr>
          <a:xfrm>
            <a:off x="4732776" y="5934337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Elicera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Therapeutics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DCAB9882-C99D-49AA-9497-7F1F3E3EAB79}"/>
              </a:ext>
            </a:extLst>
          </p:cNvPr>
          <p:cNvSpPr txBox="1"/>
          <p:nvPr/>
        </p:nvSpPr>
        <p:spPr>
          <a:xfrm>
            <a:off x="6317225" y="5528545"/>
            <a:ext cx="1757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Janssen</a:t>
            </a:r>
          </a:p>
        </p:txBody>
      </p:sp>
      <p:sp>
        <p:nvSpPr>
          <p:cNvPr id="70" name="textruta 12">
            <a:extLst>
              <a:ext uri="{FF2B5EF4-FFF2-40B4-BE49-F238E27FC236}">
                <a16:creationId xmlns:a16="http://schemas.microsoft.com/office/drawing/2014/main" id="{6A86047F-0B62-405D-A472-02B3F4B0BE63}"/>
              </a:ext>
            </a:extLst>
          </p:cNvPr>
          <p:cNvSpPr txBox="1"/>
          <p:nvPr/>
        </p:nvSpPr>
        <p:spPr>
          <a:xfrm>
            <a:off x="45360" y="4356028"/>
            <a:ext cx="379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Delivery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pluripotent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derived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therapeutic</a:t>
            </a:r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cells</a:t>
            </a:r>
          </a:p>
        </p:txBody>
      </p:sp>
      <p:sp>
        <p:nvSpPr>
          <p:cNvPr id="71" name="textruta 13">
            <a:extLst>
              <a:ext uri="{FF2B5EF4-FFF2-40B4-BE49-F238E27FC236}">
                <a16:creationId xmlns:a16="http://schemas.microsoft.com/office/drawing/2014/main" id="{9E208491-C71A-46ED-9672-D11A62BB73F3}"/>
              </a:ext>
            </a:extLst>
          </p:cNvPr>
          <p:cNvSpPr txBox="1"/>
          <p:nvPr/>
        </p:nvSpPr>
        <p:spPr>
          <a:xfrm>
            <a:off x="300501" y="5154831"/>
            <a:ext cx="18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Cline</a:t>
            </a:r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Scientific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textruta 13">
            <a:extLst>
              <a:ext uri="{FF2B5EF4-FFF2-40B4-BE49-F238E27FC236}">
                <a16:creationId xmlns:a16="http://schemas.microsoft.com/office/drawing/2014/main" id="{B7B093AC-C5F4-4CE7-AD7E-41614A693465}"/>
              </a:ext>
            </a:extLst>
          </p:cNvPr>
          <p:cNvSpPr txBox="1"/>
          <p:nvPr/>
        </p:nvSpPr>
        <p:spPr>
          <a:xfrm>
            <a:off x="3361647" y="3197212"/>
            <a:ext cx="115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err="1">
                <a:latin typeface="Roboto" panose="02000000000000000000" pitchFamily="2" charset="0"/>
                <a:ea typeface="Roboto" panose="02000000000000000000" pitchFamily="2" charset="0"/>
              </a:rPr>
              <a:t>Stromabio</a:t>
            </a:r>
            <a:endParaRPr lang="sv-S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3" name="textruta 12">
            <a:extLst>
              <a:ext uri="{FF2B5EF4-FFF2-40B4-BE49-F238E27FC236}">
                <a16:creationId xmlns:a16="http://schemas.microsoft.com/office/drawing/2014/main" id="{0F5791AB-7D24-4CDB-A794-0721B0E59BEF}"/>
              </a:ext>
            </a:extLst>
          </p:cNvPr>
          <p:cNvSpPr txBox="1"/>
          <p:nvPr/>
        </p:nvSpPr>
        <p:spPr>
          <a:xfrm>
            <a:off x="3442595" y="5425663"/>
            <a:ext cx="147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 Materials</a:t>
            </a:r>
          </a:p>
        </p:txBody>
      </p:sp>
      <p:sp>
        <p:nvSpPr>
          <p:cNvPr id="74" name="textruta 13">
            <a:extLst>
              <a:ext uri="{FF2B5EF4-FFF2-40B4-BE49-F238E27FC236}">
                <a16:creationId xmlns:a16="http://schemas.microsoft.com/office/drawing/2014/main" id="{6BAD7D97-4748-464C-9450-04696FE9EEF5}"/>
              </a:ext>
            </a:extLst>
          </p:cNvPr>
          <p:cNvSpPr txBox="1"/>
          <p:nvPr/>
        </p:nvSpPr>
        <p:spPr>
          <a:xfrm>
            <a:off x="1724151" y="5779719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North X Biologics</a:t>
            </a:r>
          </a:p>
        </p:txBody>
      </p:sp>
      <p:sp>
        <p:nvSpPr>
          <p:cNvPr id="75" name="textruta 13">
            <a:extLst>
              <a:ext uri="{FF2B5EF4-FFF2-40B4-BE49-F238E27FC236}">
                <a16:creationId xmlns:a16="http://schemas.microsoft.com/office/drawing/2014/main" id="{53E6B89C-785E-46F5-AB85-D31F37B526A1}"/>
              </a:ext>
            </a:extLst>
          </p:cNvPr>
          <p:cNvSpPr txBox="1"/>
          <p:nvPr/>
        </p:nvSpPr>
        <p:spPr>
          <a:xfrm>
            <a:off x="709320" y="5130443"/>
            <a:ext cx="279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Takara Bio</a:t>
            </a:r>
          </a:p>
        </p:txBody>
      </p:sp>
      <p:pic>
        <p:nvPicPr>
          <p:cNvPr id="77" name="Bildobjekt 76" descr="En bild som visar text&#10;&#10;Automatiskt genererad beskrivning">
            <a:extLst>
              <a:ext uri="{FF2B5EF4-FFF2-40B4-BE49-F238E27FC236}">
                <a16:creationId xmlns:a16="http://schemas.microsoft.com/office/drawing/2014/main" id="{4CD8FF28-1B6F-417C-9FD8-E032FBF8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latshållare för innehåll 81" descr="En bild som visar köksutrustning, sil&#10;&#10;Automatiskt genererad beskrivning">
            <a:extLst>
              <a:ext uri="{FF2B5EF4-FFF2-40B4-BE49-F238E27FC236}">
                <a16:creationId xmlns:a16="http://schemas.microsoft.com/office/drawing/2014/main" id="{EEDEE8F9-596A-4FAE-9C21-0DC93ED60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527" y="369118"/>
            <a:ext cx="1249458" cy="1249458"/>
          </a:xfrm>
        </p:spPr>
      </p:pic>
      <p:grpSp>
        <p:nvGrpSpPr>
          <p:cNvPr id="73" name="Grupp 72">
            <a:extLst>
              <a:ext uri="{FF2B5EF4-FFF2-40B4-BE49-F238E27FC236}">
                <a16:creationId xmlns:a16="http://schemas.microsoft.com/office/drawing/2014/main" id="{C7B7908D-8AB5-4D8E-94D5-579BF75E7F22}"/>
              </a:ext>
            </a:extLst>
          </p:cNvPr>
          <p:cNvGrpSpPr/>
          <p:nvPr/>
        </p:nvGrpSpPr>
        <p:grpSpPr>
          <a:xfrm>
            <a:off x="1749293" y="251793"/>
            <a:ext cx="10209377" cy="6354551"/>
            <a:chOff x="1749293" y="251793"/>
            <a:chExt cx="10209377" cy="6354551"/>
          </a:xfrm>
        </p:grpSpPr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751AE5D9-4194-4AA1-86FD-45C4AB241659}"/>
                </a:ext>
              </a:extLst>
            </p:cNvPr>
            <p:cNvSpPr/>
            <p:nvPr/>
          </p:nvSpPr>
          <p:spPr>
            <a:xfrm>
              <a:off x="5207064" y="251793"/>
              <a:ext cx="3218602" cy="6354551"/>
            </a:xfrm>
            <a:custGeom>
              <a:avLst/>
              <a:gdLst>
                <a:gd name="connsiteX0" fmla="*/ 1059113 w 3218602"/>
                <a:gd name="connsiteY0" fmla="*/ 0 h 6354551"/>
                <a:gd name="connsiteX1" fmla="*/ 2159489 w 3218602"/>
                <a:gd name="connsiteY1" fmla="*/ 0 h 6354551"/>
                <a:gd name="connsiteX2" fmla="*/ 3218602 w 3218602"/>
                <a:gd name="connsiteY2" fmla="*/ 1059113 h 6354551"/>
                <a:gd name="connsiteX3" fmla="*/ 3218602 w 3218602"/>
                <a:gd name="connsiteY3" fmla="*/ 5295438 h 6354551"/>
                <a:gd name="connsiteX4" fmla="*/ 2159489 w 3218602"/>
                <a:gd name="connsiteY4" fmla="*/ 6354551 h 6354551"/>
                <a:gd name="connsiteX5" fmla="*/ 1059113 w 3218602"/>
                <a:gd name="connsiteY5" fmla="*/ 6354551 h 6354551"/>
                <a:gd name="connsiteX6" fmla="*/ 0 w 3218602"/>
                <a:gd name="connsiteY6" fmla="*/ 5295438 h 6354551"/>
                <a:gd name="connsiteX7" fmla="*/ 0 w 3218602"/>
                <a:gd name="connsiteY7" fmla="*/ 1059113 h 6354551"/>
                <a:gd name="connsiteX8" fmla="*/ 1059113 w 3218602"/>
                <a:gd name="connsiteY8" fmla="*/ 0 h 63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8602" h="6354551">
                  <a:moveTo>
                    <a:pt x="1059113" y="0"/>
                  </a:moveTo>
                  <a:lnTo>
                    <a:pt x="2159489" y="0"/>
                  </a:lnTo>
                  <a:cubicBezTo>
                    <a:pt x="2744421" y="0"/>
                    <a:pt x="3218602" y="474181"/>
                    <a:pt x="3218602" y="1059113"/>
                  </a:cubicBezTo>
                  <a:lnTo>
                    <a:pt x="3218602" y="5295438"/>
                  </a:lnTo>
                  <a:cubicBezTo>
                    <a:pt x="3218602" y="5880370"/>
                    <a:pt x="2744421" y="6354551"/>
                    <a:pt x="2159489" y="6354551"/>
                  </a:cubicBezTo>
                  <a:lnTo>
                    <a:pt x="1059113" y="6354551"/>
                  </a:lnTo>
                  <a:cubicBezTo>
                    <a:pt x="474181" y="6354551"/>
                    <a:pt x="0" y="5880370"/>
                    <a:pt x="0" y="5295438"/>
                  </a:cubicBezTo>
                  <a:lnTo>
                    <a:pt x="0" y="1059113"/>
                  </a:lnTo>
                  <a:cubicBezTo>
                    <a:pt x="0" y="474181"/>
                    <a:pt x="474181" y="0"/>
                    <a:pt x="1059113" y="0"/>
                  </a:cubicBezTo>
                  <a:close/>
                </a:path>
              </a:pathLst>
            </a:custGeom>
            <a:solidFill>
              <a:srgbClr val="00B050">
                <a:alpha val="10196"/>
              </a:srgbClr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B85E4A4D-550D-44F2-BBCE-CA0A5A49B27E}"/>
                </a:ext>
              </a:extLst>
            </p:cNvPr>
            <p:cNvSpPr/>
            <p:nvPr/>
          </p:nvSpPr>
          <p:spPr>
            <a:xfrm>
              <a:off x="7366553" y="251793"/>
              <a:ext cx="4516884" cy="6354551"/>
            </a:xfrm>
            <a:custGeom>
              <a:avLst/>
              <a:gdLst>
                <a:gd name="connsiteX0" fmla="*/ 0 w 4516884"/>
                <a:gd name="connsiteY0" fmla="*/ 0 h 6354551"/>
                <a:gd name="connsiteX1" fmla="*/ 3457771 w 4516884"/>
                <a:gd name="connsiteY1" fmla="*/ 0 h 6354551"/>
                <a:gd name="connsiteX2" fmla="*/ 4516884 w 4516884"/>
                <a:gd name="connsiteY2" fmla="*/ 1059113 h 6354551"/>
                <a:gd name="connsiteX3" fmla="*/ 4516884 w 4516884"/>
                <a:gd name="connsiteY3" fmla="*/ 5295438 h 6354551"/>
                <a:gd name="connsiteX4" fmla="*/ 3457771 w 4516884"/>
                <a:gd name="connsiteY4" fmla="*/ 6354551 h 6354551"/>
                <a:gd name="connsiteX5" fmla="*/ 0 w 4516884"/>
                <a:gd name="connsiteY5" fmla="*/ 6354551 h 6354551"/>
                <a:gd name="connsiteX6" fmla="*/ 1059113 w 4516884"/>
                <a:gd name="connsiteY6" fmla="*/ 5295438 h 6354551"/>
                <a:gd name="connsiteX7" fmla="*/ 1059113 w 4516884"/>
                <a:gd name="connsiteY7" fmla="*/ 1059113 h 6354551"/>
                <a:gd name="connsiteX8" fmla="*/ 0 w 4516884"/>
                <a:gd name="connsiteY8" fmla="*/ 0 h 63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884" h="6354551">
                  <a:moveTo>
                    <a:pt x="0" y="0"/>
                  </a:moveTo>
                  <a:lnTo>
                    <a:pt x="3457771" y="0"/>
                  </a:lnTo>
                  <a:cubicBezTo>
                    <a:pt x="4042703" y="0"/>
                    <a:pt x="4516884" y="474181"/>
                    <a:pt x="4516884" y="1059113"/>
                  </a:cubicBezTo>
                  <a:lnTo>
                    <a:pt x="4516884" y="5295438"/>
                  </a:lnTo>
                  <a:cubicBezTo>
                    <a:pt x="4516884" y="5880370"/>
                    <a:pt x="4042703" y="6354551"/>
                    <a:pt x="3457771" y="6354551"/>
                  </a:cubicBezTo>
                  <a:lnTo>
                    <a:pt x="0" y="6354551"/>
                  </a:lnTo>
                  <a:cubicBezTo>
                    <a:pt x="584932" y="6354551"/>
                    <a:pt x="1059113" y="5880370"/>
                    <a:pt x="1059113" y="5295438"/>
                  </a:cubicBezTo>
                  <a:lnTo>
                    <a:pt x="1059113" y="1059113"/>
                  </a:lnTo>
                  <a:cubicBezTo>
                    <a:pt x="1059113" y="474181"/>
                    <a:pt x="584932" y="0"/>
                    <a:pt x="0" y="0"/>
                  </a:cubicBezTo>
                  <a:close/>
                </a:path>
              </a:pathLst>
            </a:custGeom>
            <a:solidFill>
              <a:srgbClr val="4472C4">
                <a:alpha val="10196"/>
              </a:srgbClr>
            </a:solidFill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17F230EC-43A3-4E27-871E-2DA7B3DEB49F}"/>
                </a:ext>
              </a:extLst>
            </p:cNvPr>
            <p:cNvSpPr/>
            <p:nvPr/>
          </p:nvSpPr>
          <p:spPr>
            <a:xfrm>
              <a:off x="1749293" y="251793"/>
              <a:ext cx="4516884" cy="6354551"/>
            </a:xfrm>
            <a:custGeom>
              <a:avLst/>
              <a:gdLst>
                <a:gd name="connsiteX0" fmla="*/ 1059113 w 4516884"/>
                <a:gd name="connsiteY0" fmla="*/ 0 h 6354551"/>
                <a:gd name="connsiteX1" fmla="*/ 4516884 w 4516884"/>
                <a:gd name="connsiteY1" fmla="*/ 0 h 6354551"/>
                <a:gd name="connsiteX2" fmla="*/ 3457771 w 4516884"/>
                <a:gd name="connsiteY2" fmla="*/ 1059113 h 6354551"/>
                <a:gd name="connsiteX3" fmla="*/ 3457771 w 4516884"/>
                <a:gd name="connsiteY3" fmla="*/ 5295438 h 6354551"/>
                <a:gd name="connsiteX4" fmla="*/ 4516884 w 4516884"/>
                <a:gd name="connsiteY4" fmla="*/ 6354551 h 6354551"/>
                <a:gd name="connsiteX5" fmla="*/ 1059113 w 4516884"/>
                <a:gd name="connsiteY5" fmla="*/ 6354551 h 6354551"/>
                <a:gd name="connsiteX6" fmla="*/ 0 w 4516884"/>
                <a:gd name="connsiteY6" fmla="*/ 5295438 h 6354551"/>
                <a:gd name="connsiteX7" fmla="*/ 0 w 4516884"/>
                <a:gd name="connsiteY7" fmla="*/ 1059113 h 6354551"/>
                <a:gd name="connsiteX8" fmla="*/ 1059113 w 4516884"/>
                <a:gd name="connsiteY8" fmla="*/ 0 h 63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884" h="6354551">
                  <a:moveTo>
                    <a:pt x="1059113" y="0"/>
                  </a:moveTo>
                  <a:lnTo>
                    <a:pt x="4516884" y="0"/>
                  </a:lnTo>
                  <a:cubicBezTo>
                    <a:pt x="3931952" y="0"/>
                    <a:pt x="3457771" y="474181"/>
                    <a:pt x="3457771" y="1059113"/>
                  </a:cubicBezTo>
                  <a:lnTo>
                    <a:pt x="3457771" y="5295438"/>
                  </a:lnTo>
                  <a:cubicBezTo>
                    <a:pt x="3457771" y="5880370"/>
                    <a:pt x="3931952" y="6354551"/>
                    <a:pt x="4516884" y="6354551"/>
                  </a:cubicBezTo>
                  <a:lnTo>
                    <a:pt x="1059113" y="6354551"/>
                  </a:lnTo>
                  <a:cubicBezTo>
                    <a:pt x="474181" y="6354551"/>
                    <a:pt x="0" y="5880370"/>
                    <a:pt x="0" y="5295438"/>
                  </a:cubicBezTo>
                  <a:lnTo>
                    <a:pt x="0" y="1059113"/>
                  </a:lnTo>
                  <a:cubicBezTo>
                    <a:pt x="0" y="474181"/>
                    <a:pt x="474181" y="0"/>
                    <a:pt x="1059113" y="0"/>
                  </a:cubicBezTo>
                  <a:close/>
                </a:path>
              </a:pathLst>
            </a:custGeom>
            <a:solidFill>
              <a:srgbClr val="FFFF05">
                <a:alpha val="10196"/>
              </a:srgbClr>
            </a:solidFill>
            <a:ln w="38100">
              <a:solidFill>
                <a:srgbClr val="FFFF0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7AFA8A52-52B4-43B7-8AE4-D1C7F0831EE0}"/>
                </a:ext>
              </a:extLst>
            </p:cNvPr>
            <p:cNvSpPr/>
            <p:nvPr/>
          </p:nvSpPr>
          <p:spPr>
            <a:xfrm>
              <a:off x="2474564" y="1436284"/>
              <a:ext cx="1119117" cy="10645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EAA1E326-8593-486A-9AC9-3D37180D0F33}"/>
                </a:ext>
              </a:extLst>
            </p:cNvPr>
            <p:cNvSpPr/>
            <p:nvPr/>
          </p:nvSpPr>
          <p:spPr>
            <a:xfrm>
              <a:off x="2824857" y="1657129"/>
              <a:ext cx="666466" cy="6812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EF4442BC-45C8-4DDC-BE71-91659890A53B}"/>
                </a:ext>
              </a:extLst>
            </p:cNvPr>
            <p:cNvSpPr txBox="1"/>
            <p:nvPr/>
          </p:nvSpPr>
          <p:spPr>
            <a:xfrm>
              <a:off x="3744599" y="1849728"/>
              <a:ext cx="1181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latin typeface="Gotham Book Regular" panose="02000603040000020004"/>
                </a:rPr>
                <a:t>NK cells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C10A5B18-BE6E-4E52-97E4-04ED3A550E72}"/>
                </a:ext>
              </a:extLst>
            </p:cNvPr>
            <p:cNvSpPr txBox="1"/>
            <p:nvPr/>
          </p:nvSpPr>
          <p:spPr>
            <a:xfrm rot="5400000">
              <a:off x="9698171" y="3246036"/>
              <a:ext cx="3988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>
                  <a:latin typeface="Gotham Book Regular" panose="02000603040000020004"/>
                </a:rPr>
                <a:t>Adaptive Immune </a:t>
              </a:r>
              <a:r>
                <a:rPr lang="sv-SE" sz="2000" b="1" dirty="0" err="1">
                  <a:latin typeface="Gotham Book Regular" panose="02000603040000020004"/>
                </a:rPr>
                <a:t>response</a:t>
              </a:r>
              <a:endParaRPr lang="sv-SE" sz="2000" b="1" dirty="0">
                <a:latin typeface="Gotham Book Regular" panose="02000603040000020004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A320D1-3575-4902-9B60-9C56238F7E64}"/>
                </a:ext>
              </a:extLst>
            </p:cNvPr>
            <p:cNvSpPr txBox="1"/>
            <p:nvPr/>
          </p:nvSpPr>
          <p:spPr>
            <a:xfrm rot="16200000">
              <a:off x="115579" y="3145680"/>
              <a:ext cx="371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err="1">
                  <a:latin typeface="Gotham Book Regular" panose="02000603040000020004"/>
                </a:rPr>
                <a:t>Innate</a:t>
              </a:r>
              <a:r>
                <a:rPr lang="sv-SE" sz="2000" b="1" dirty="0">
                  <a:latin typeface="Gotham Book Regular" panose="02000603040000020004"/>
                </a:rPr>
                <a:t> Immune </a:t>
              </a:r>
              <a:r>
                <a:rPr lang="sv-SE" sz="2000" b="1" dirty="0" err="1">
                  <a:latin typeface="Gotham Book Regular" panose="02000603040000020004"/>
                </a:rPr>
                <a:t>response</a:t>
              </a:r>
              <a:endParaRPr lang="sv-SE" sz="2000" b="1" dirty="0">
                <a:latin typeface="Gotham Book Regular" panose="02000603040000020004"/>
              </a:endParaRPr>
            </a:p>
          </p:txBody>
        </p:sp>
        <p:sp>
          <p:nvSpPr>
            <p:cNvPr id="47" name="Explosion: 8 punkter 46">
              <a:extLst>
                <a:ext uri="{FF2B5EF4-FFF2-40B4-BE49-F238E27FC236}">
                  <a16:creationId xmlns:a16="http://schemas.microsoft.com/office/drawing/2014/main" id="{E0CE6426-1777-4E31-BB82-18D3B42B6C65}"/>
                </a:ext>
              </a:extLst>
            </p:cNvPr>
            <p:cNvSpPr/>
            <p:nvPr/>
          </p:nvSpPr>
          <p:spPr>
            <a:xfrm>
              <a:off x="5676172" y="3855574"/>
              <a:ext cx="1109363" cy="100859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8" name="Ellips 47">
              <a:extLst>
                <a:ext uri="{FF2B5EF4-FFF2-40B4-BE49-F238E27FC236}">
                  <a16:creationId xmlns:a16="http://schemas.microsoft.com/office/drawing/2014/main" id="{6D84A336-3721-4D7A-91B8-A81FBFFEF6A6}"/>
                </a:ext>
              </a:extLst>
            </p:cNvPr>
            <p:cNvSpPr/>
            <p:nvPr/>
          </p:nvSpPr>
          <p:spPr>
            <a:xfrm>
              <a:off x="6106822" y="4201809"/>
              <a:ext cx="301934" cy="2913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BF25C953-23FF-4847-8A8A-0CC9CF0831BC}"/>
                </a:ext>
              </a:extLst>
            </p:cNvPr>
            <p:cNvSpPr txBox="1"/>
            <p:nvPr/>
          </p:nvSpPr>
          <p:spPr>
            <a:xfrm>
              <a:off x="6911860" y="4306625"/>
              <a:ext cx="1407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 err="1">
                  <a:latin typeface="Gotham Book Regular" panose="02000603040000020004"/>
                </a:rPr>
                <a:t>Dendritic</a:t>
              </a:r>
              <a:r>
                <a:rPr lang="sv-SE" sz="2400" b="1" dirty="0">
                  <a:latin typeface="Gotham Book Regular" panose="02000603040000020004"/>
                </a:rPr>
                <a:t> cells (DC)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81C87616-7C96-4DB8-B7F6-0FC4AF0B8AD1}"/>
                </a:ext>
              </a:extLst>
            </p:cNvPr>
            <p:cNvSpPr txBox="1"/>
            <p:nvPr/>
          </p:nvSpPr>
          <p:spPr>
            <a:xfrm>
              <a:off x="5527826" y="1480684"/>
              <a:ext cx="252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Gotham Book Regular" panose="02000603040000020004"/>
                </a:rPr>
                <a:t>Asgard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dirty="0" err="1">
                  <a:latin typeface="Gotham Book Regular" panose="02000603040000020004"/>
                </a:rPr>
                <a:t>Therapeutics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</a:p>
            <a:p>
              <a:r>
                <a:rPr lang="sv-SE" dirty="0">
                  <a:latin typeface="Gotham Book Regular" panose="02000603040000020004"/>
                </a:rPr>
                <a:t>- DC </a:t>
              </a:r>
              <a:r>
                <a:rPr lang="sv-SE" dirty="0" err="1">
                  <a:latin typeface="Gotham Book Regular" panose="02000603040000020004"/>
                </a:rPr>
                <a:t>reprogramming</a:t>
              </a:r>
              <a:r>
                <a:rPr lang="sv-SE" dirty="0">
                  <a:latin typeface="Gotham Book Regular" panose="02000603040000020004"/>
                </a:rPr>
                <a:t>/</a:t>
              </a: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41BE14AF-61D6-48FE-8931-0DB9D36DB15B}"/>
                </a:ext>
              </a:extLst>
            </p:cNvPr>
            <p:cNvSpPr txBox="1"/>
            <p:nvPr/>
          </p:nvSpPr>
          <p:spPr>
            <a:xfrm>
              <a:off x="6131082" y="670682"/>
              <a:ext cx="1702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>
                  <a:latin typeface="Gotham Book Regular" panose="02000603040000020004"/>
                </a:rPr>
                <a:t>Idogen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  <a:r>
                <a:rPr lang="sv-SE" dirty="0">
                  <a:latin typeface="Gotham Book Regular" panose="02000603040000020004"/>
                </a:rPr>
                <a:t> </a:t>
              </a:r>
            </a:p>
            <a:p>
              <a:r>
                <a:rPr lang="sv-SE" dirty="0">
                  <a:latin typeface="Gotham Book Regular" panose="02000603040000020004"/>
                </a:rPr>
                <a:t>- </a:t>
              </a:r>
              <a:r>
                <a:rPr lang="sv-SE" dirty="0" err="1">
                  <a:latin typeface="Gotham Book Regular" panose="02000603040000020004"/>
                </a:rPr>
                <a:t>Tolerogenic</a:t>
              </a:r>
              <a:r>
                <a:rPr lang="sv-SE" dirty="0">
                  <a:latin typeface="Gotham Book Regular" panose="02000603040000020004"/>
                </a:rPr>
                <a:t> DC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D64C8E0E-9D85-4DF7-BD09-B8FA7A1ED6D2}"/>
                </a:ext>
              </a:extLst>
            </p:cNvPr>
            <p:cNvSpPr txBox="1"/>
            <p:nvPr/>
          </p:nvSpPr>
          <p:spPr>
            <a:xfrm>
              <a:off x="2716867" y="508369"/>
              <a:ext cx="2313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XNK </a:t>
              </a:r>
              <a:r>
                <a:rPr lang="sv-SE" dirty="0" err="1">
                  <a:latin typeface="Gotham Book Regular" panose="02000603040000020004"/>
                </a:rPr>
                <a:t>Therapeutics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  <a:r>
                <a:rPr lang="sv-SE" dirty="0">
                  <a:latin typeface="Gotham Book Regular" panose="02000603040000020004"/>
                </a:rPr>
                <a:t> </a:t>
              </a:r>
            </a:p>
            <a:p>
              <a:r>
                <a:rPr lang="sv-SE" dirty="0">
                  <a:latin typeface="Gotham Book Regular" panose="02000603040000020004"/>
                </a:rPr>
                <a:t>- </a:t>
              </a:r>
              <a:r>
                <a:rPr lang="sv-SE" dirty="0" err="1">
                  <a:latin typeface="Gotham Book Regular" panose="02000603040000020004"/>
                </a:rPr>
                <a:t>Autologous</a:t>
              </a:r>
              <a:r>
                <a:rPr lang="sv-SE" dirty="0">
                  <a:latin typeface="Gotham Book Regular" panose="02000603040000020004"/>
                </a:rPr>
                <a:t> NK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9D83D763-3D55-455B-B088-324C50E0E201}"/>
                </a:ext>
              </a:extLst>
            </p:cNvPr>
            <p:cNvSpPr txBox="1"/>
            <p:nvPr/>
          </p:nvSpPr>
          <p:spPr>
            <a:xfrm>
              <a:off x="5784738" y="2390398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>
                  <a:latin typeface="Gotham Book Regular" panose="02000603040000020004"/>
                </a:rPr>
                <a:t>Immunicum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</a:p>
            <a:p>
              <a:r>
                <a:rPr lang="sv-SE" dirty="0">
                  <a:latin typeface="Gotham Book Regular" panose="02000603040000020004"/>
                </a:rPr>
                <a:t>- </a:t>
              </a:r>
              <a:r>
                <a:rPr lang="sv-SE" dirty="0" err="1">
                  <a:latin typeface="Gotham Book Regular" panose="02000603040000020004"/>
                </a:rPr>
                <a:t>Allogeneic</a:t>
              </a:r>
              <a:r>
                <a:rPr lang="sv-SE" dirty="0">
                  <a:latin typeface="Gotham Book Regular" panose="02000603040000020004"/>
                </a:rPr>
                <a:t> DC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43C2E26D-7C8E-4C55-83B0-A0BCD1745A9D}"/>
                </a:ext>
              </a:extLst>
            </p:cNvPr>
            <p:cNvSpPr txBox="1"/>
            <p:nvPr/>
          </p:nvSpPr>
          <p:spPr>
            <a:xfrm>
              <a:off x="8699517" y="1676850"/>
              <a:ext cx="2691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NEOGAP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  <a:r>
                <a:rPr lang="sv-SE" dirty="0">
                  <a:latin typeface="Gotham Book Regular" panose="02000603040000020004"/>
                </a:rPr>
                <a:t> - </a:t>
              </a:r>
              <a:r>
                <a:rPr lang="sv-SE" dirty="0" err="1">
                  <a:latin typeface="Gotham Book Regular" panose="02000603040000020004"/>
                </a:rPr>
                <a:t>neoantigens</a:t>
              </a:r>
              <a:endParaRPr lang="sv-SE" b="1" dirty="0">
                <a:latin typeface="Gotham Book Regular" panose="02000603040000020004"/>
              </a:endParaRP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F55182E6-175B-4A3B-B04A-A4D6C3800218}"/>
                </a:ext>
              </a:extLst>
            </p:cNvPr>
            <p:cNvSpPr txBox="1"/>
            <p:nvPr/>
          </p:nvSpPr>
          <p:spPr>
            <a:xfrm>
              <a:off x="8891126" y="4126349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Rolf </a:t>
              </a:r>
              <a:r>
                <a:rPr lang="sv-SE" dirty="0" err="1">
                  <a:latin typeface="Gotham Book Regular" panose="02000603040000020004"/>
                </a:rPr>
                <a:t>Kiessling</a:t>
              </a:r>
              <a:r>
                <a:rPr lang="sv-SE" dirty="0">
                  <a:latin typeface="Gotham Book Regular" panose="02000603040000020004"/>
                </a:rPr>
                <a:t> - </a:t>
              </a:r>
              <a:r>
                <a:rPr lang="sv-SE" dirty="0" err="1">
                  <a:latin typeface="Gotham Book Regular" panose="02000603040000020004"/>
                </a:rPr>
                <a:t>TILs</a:t>
              </a:r>
              <a:endParaRPr lang="sv-SE" dirty="0">
                <a:latin typeface="Gotham Book Regular" panose="02000603040000020004"/>
              </a:endParaRP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13EA1017-6B2D-454C-9144-8DF94DC44CA0}"/>
                </a:ext>
              </a:extLst>
            </p:cNvPr>
            <p:cNvSpPr txBox="1"/>
            <p:nvPr/>
          </p:nvSpPr>
          <p:spPr>
            <a:xfrm>
              <a:off x="2586216" y="2922164"/>
              <a:ext cx="23138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err="1">
                  <a:latin typeface="Gotham Book Regular" panose="02000603040000020004"/>
                </a:rPr>
                <a:t>NextGenNK</a:t>
              </a:r>
              <a:endParaRPr lang="sv-SE" b="1" dirty="0">
                <a:latin typeface="Gotham Book Regular" panose="02000603040000020004"/>
              </a:endParaRPr>
            </a:p>
            <a:p>
              <a:r>
                <a:rPr lang="sv-SE" dirty="0">
                  <a:latin typeface="Gotham Book Regular" panose="02000603040000020004"/>
                </a:rPr>
                <a:t>Hans-Gustaf Ljunggren</a:t>
              </a:r>
            </a:p>
            <a:p>
              <a:r>
                <a:rPr lang="sv-SE" dirty="0" err="1">
                  <a:latin typeface="Gotham Book Regular" panose="02000603040000020004"/>
                </a:rPr>
                <a:t>Evren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dirty="0" err="1">
                  <a:latin typeface="Gotham Book Regular" panose="02000603040000020004"/>
                </a:rPr>
                <a:t>Alici</a:t>
              </a:r>
              <a:endParaRPr lang="sv-SE" dirty="0">
                <a:latin typeface="Gotham Book Regular" panose="02000603040000020004"/>
              </a:endParaRPr>
            </a:p>
            <a:p>
              <a:r>
                <a:rPr lang="sv-SE" dirty="0">
                  <a:latin typeface="Gotham Book Regular" panose="02000603040000020004"/>
                </a:rPr>
                <a:t>Kalle Malmberg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48762B7A-50C7-44EA-BD17-759D2E040F86}"/>
                </a:ext>
              </a:extLst>
            </p:cNvPr>
            <p:cNvSpPr txBox="1"/>
            <p:nvPr/>
          </p:nvSpPr>
          <p:spPr>
            <a:xfrm>
              <a:off x="8868644" y="4736988"/>
              <a:ext cx="2312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Gunilla </a:t>
              </a:r>
              <a:r>
                <a:rPr lang="sv-SE" dirty="0" err="1">
                  <a:latin typeface="Gotham Book Regular" panose="02000603040000020004"/>
                </a:rPr>
                <a:t>Enblad</a:t>
              </a:r>
              <a:r>
                <a:rPr lang="sv-SE" dirty="0">
                  <a:latin typeface="Gotham Book Regular" panose="02000603040000020004"/>
                </a:rPr>
                <a:t> - CAR-T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4A227581-4728-483D-8B6F-DF1EB4A3B006}"/>
                </a:ext>
              </a:extLst>
            </p:cNvPr>
            <p:cNvSpPr txBox="1"/>
            <p:nvPr/>
          </p:nvSpPr>
          <p:spPr>
            <a:xfrm>
              <a:off x="8276691" y="5716084"/>
              <a:ext cx="325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Gotham Book Regular" panose="02000603040000020004"/>
                </a:rPr>
                <a:t>Anna </a:t>
              </a:r>
              <a:r>
                <a:rPr lang="sv-SE" dirty="0" err="1">
                  <a:latin typeface="Gotham Book Regular" panose="02000603040000020004"/>
                </a:rPr>
                <a:t>Pasetto</a:t>
              </a:r>
              <a:endParaRPr lang="sv-SE" dirty="0">
                <a:latin typeface="Gotham Book Regular" panose="02000603040000020004"/>
              </a:endParaRPr>
            </a:p>
            <a:p>
              <a:pPr algn="ctr"/>
              <a:r>
                <a:rPr lang="sv-SE" dirty="0">
                  <a:latin typeface="Gotham Book Regular" panose="02000603040000020004"/>
                </a:rPr>
                <a:t>- </a:t>
              </a:r>
              <a:r>
                <a:rPr lang="sv-SE" dirty="0" err="1">
                  <a:latin typeface="Gotham Book Regular" panose="02000603040000020004"/>
                </a:rPr>
                <a:t>Hepatocellular</a:t>
              </a:r>
              <a:r>
                <a:rPr lang="sv-SE" dirty="0">
                  <a:latin typeface="Gotham Book Regular" panose="02000603040000020004"/>
                </a:rPr>
                <a:t> </a:t>
              </a:r>
              <a:r>
                <a:rPr lang="sv-SE" dirty="0" err="1">
                  <a:latin typeface="Gotham Book Regular" panose="02000603040000020004"/>
                </a:rPr>
                <a:t>carcinoma</a:t>
              </a:r>
              <a:r>
                <a:rPr lang="sv-SE" dirty="0">
                  <a:latin typeface="Gotham Book Regular" panose="02000603040000020004"/>
                </a:rPr>
                <a:t> TCR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B1D0DFDD-02B5-4490-99B0-065FE22C416A}"/>
                </a:ext>
              </a:extLst>
            </p:cNvPr>
            <p:cNvSpPr txBox="1"/>
            <p:nvPr/>
          </p:nvSpPr>
          <p:spPr>
            <a:xfrm>
              <a:off x="8509941" y="5219602"/>
              <a:ext cx="3303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Gotham Book Regular" panose="02000603040000020004"/>
                </a:rPr>
                <a:t>Jonas Nilsson - CAR-T </a:t>
              </a:r>
              <a:r>
                <a:rPr lang="sv-SE" dirty="0" err="1">
                  <a:latin typeface="Gotham Book Regular" panose="02000603040000020004"/>
                </a:rPr>
                <a:t>melanoma</a:t>
              </a:r>
              <a:endParaRPr lang="sv-SE" dirty="0">
                <a:latin typeface="Gotham Book Regular" panose="02000603040000020004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A93B3D8F-841A-4770-930E-4826A3877028}"/>
                </a:ext>
              </a:extLst>
            </p:cNvPr>
            <p:cNvSpPr/>
            <p:nvPr/>
          </p:nvSpPr>
          <p:spPr>
            <a:xfrm>
              <a:off x="2377074" y="4537197"/>
              <a:ext cx="2228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Gotham Book Regular" panose="02000603040000020004"/>
                </a:rPr>
                <a:t>Rolf </a:t>
              </a:r>
              <a:r>
                <a:rPr lang="en-US" dirty="0" err="1">
                  <a:latin typeface="Gotham Book Regular" panose="02000603040000020004"/>
                </a:rPr>
                <a:t>Kiessling</a:t>
              </a:r>
              <a:endParaRPr lang="en-US" dirty="0">
                <a:latin typeface="Gotham Book Regular" panose="02000603040000020004"/>
              </a:endParaRPr>
            </a:p>
            <a:p>
              <a:r>
                <a:rPr lang="en-US" dirty="0">
                  <a:latin typeface="Gotham Book Regular" panose="02000603040000020004"/>
                </a:rPr>
                <a:t>- NK cells ADCC</a:t>
              </a:r>
              <a:endParaRPr lang="sv-SE" dirty="0">
                <a:latin typeface="Gotham Book Regular" panose="02000603040000020004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1B85F02B-F7A8-4E54-B222-988C8EB520FF}"/>
                </a:ext>
              </a:extLst>
            </p:cNvPr>
            <p:cNvSpPr/>
            <p:nvPr/>
          </p:nvSpPr>
          <p:spPr>
            <a:xfrm>
              <a:off x="6042283" y="5624459"/>
              <a:ext cx="17997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Rolf </a:t>
              </a:r>
              <a:r>
                <a:rPr lang="sv-SE" dirty="0" err="1">
                  <a:latin typeface="Gotham Book Regular" panose="02000603040000020004"/>
                </a:rPr>
                <a:t>Kiessling</a:t>
              </a:r>
              <a:endParaRPr lang="sv-SE" dirty="0">
                <a:latin typeface="Gotham Book Regular" panose="02000603040000020004"/>
              </a:endParaRPr>
            </a:p>
            <a:p>
              <a:r>
                <a:rPr lang="sv-SE" dirty="0">
                  <a:latin typeface="Gotham Book Regular" panose="02000603040000020004"/>
                </a:rPr>
                <a:t>- DC ’vaccination’</a:t>
              </a:r>
            </a:p>
          </p:txBody>
        </p:sp>
        <p:sp>
          <p:nvSpPr>
            <p:cNvPr id="62" name="Ellips 61">
              <a:extLst>
                <a:ext uri="{FF2B5EF4-FFF2-40B4-BE49-F238E27FC236}">
                  <a16:creationId xmlns:a16="http://schemas.microsoft.com/office/drawing/2014/main" id="{FCB13214-5F0C-4D3D-976C-569E75211806}"/>
                </a:ext>
              </a:extLst>
            </p:cNvPr>
            <p:cNvSpPr/>
            <p:nvPr/>
          </p:nvSpPr>
          <p:spPr>
            <a:xfrm>
              <a:off x="10480989" y="2961024"/>
              <a:ext cx="687556" cy="703256"/>
            </a:xfrm>
            <a:prstGeom prst="ellipse">
              <a:avLst/>
            </a:prstGeom>
            <a:solidFill>
              <a:srgbClr val="57B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63" name="Ellips 62">
              <a:extLst>
                <a:ext uri="{FF2B5EF4-FFF2-40B4-BE49-F238E27FC236}">
                  <a16:creationId xmlns:a16="http://schemas.microsoft.com/office/drawing/2014/main" id="{D0B1BB06-AD35-4065-B42B-47910FBEB308}"/>
                </a:ext>
              </a:extLst>
            </p:cNvPr>
            <p:cNvSpPr/>
            <p:nvPr/>
          </p:nvSpPr>
          <p:spPr>
            <a:xfrm>
              <a:off x="10615784" y="3092739"/>
              <a:ext cx="364351" cy="3226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4E939F47-7FA5-436C-AF9F-6CFA0CFC5B89}"/>
                </a:ext>
              </a:extLst>
            </p:cNvPr>
            <p:cNvSpPr txBox="1"/>
            <p:nvPr/>
          </p:nvSpPr>
          <p:spPr>
            <a:xfrm>
              <a:off x="9414877" y="3081819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latin typeface="Gotham Book Regular" panose="02000603040000020004"/>
                </a:rPr>
                <a:t>T cells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44B512DA-B94D-4D01-B3F0-74EC60820CB8}"/>
                </a:ext>
              </a:extLst>
            </p:cNvPr>
            <p:cNvSpPr txBox="1"/>
            <p:nvPr/>
          </p:nvSpPr>
          <p:spPr>
            <a:xfrm>
              <a:off x="4389437" y="4730985"/>
              <a:ext cx="1687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>
                  <a:latin typeface="Gotham Book Regular" panose="02000603040000020004"/>
                </a:rPr>
                <a:t>LOKON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</a:p>
            <a:p>
              <a:pPr algn="ctr"/>
              <a:r>
                <a:rPr lang="sv-SE" dirty="0">
                  <a:latin typeface="Gotham Book Regular" panose="02000603040000020004"/>
                </a:rPr>
                <a:t>- </a:t>
              </a:r>
              <a:r>
                <a:rPr lang="sv-SE" dirty="0" err="1">
                  <a:latin typeface="Gotham Book Regular" panose="02000603040000020004"/>
                </a:rPr>
                <a:t>Oncolytic</a:t>
              </a:r>
              <a:r>
                <a:rPr lang="sv-SE" dirty="0">
                  <a:latin typeface="Gotham Book Regular" panose="02000603040000020004"/>
                </a:rPr>
                <a:t> virus</a:t>
              </a:r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4060E5CE-5261-4A9B-BF4A-0A0386F91A56}"/>
                </a:ext>
              </a:extLst>
            </p:cNvPr>
            <p:cNvSpPr txBox="1"/>
            <p:nvPr/>
          </p:nvSpPr>
          <p:spPr>
            <a:xfrm>
              <a:off x="2286181" y="5716018"/>
              <a:ext cx="140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err="1">
                  <a:latin typeface="Gotham Book Regular" panose="02000603040000020004"/>
                </a:rPr>
                <a:t>Macrophage</a:t>
              </a:r>
              <a:endParaRPr lang="sv-SE" b="1" dirty="0">
                <a:latin typeface="Gotham Book Regular" panose="02000603040000020004"/>
              </a:endParaRPr>
            </a:p>
          </p:txBody>
        </p:sp>
        <p:sp>
          <p:nvSpPr>
            <p:cNvPr id="67" name="Moln 66">
              <a:extLst>
                <a:ext uri="{FF2B5EF4-FFF2-40B4-BE49-F238E27FC236}">
                  <a16:creationId xmlns:a16="http://schemas.microsoft.com/office/drawing/2014/main" id="{217DAD36-3497-4907-B9EF-5553F7508D4D}"/>
                </a:ext>
              </a:extLst>
            </p:cNvPr>
            <p:cNvSpPr/>
            <p:nvPr/>
          </p:nvSpPr>
          <p:spPr>
            <a:xfrm>
              <a:off x="3797403" y="5470423"/>
              <a:ext cx="914400" cy="914400"/>
            </a:xfrm>
            <a:prstGeom prst="cloud">
              <a:avLst/>
            </a:prstGeom>
            <a:solidFill>
              <a:srgbClr val="CB9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0D53B4D5-9DC6-40BB-916D-4A00FA401B3E}"/>
                </a:ext>
              </a:extLst>
            </p:cNvPr>
            <p:cNvSpPr/>
            <p:nvPr/>
          </p:nvSpPr>
          <p:spPr>
            <a:xfrm rot="15880153">
              <a:off x="3938221" y="5706619"/>
              <a:ext cx="584239" cy="46764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Gotham Book Regular" panose="02000603040000020004"/>
              </a:endParaRP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DE4DB7DB-C603-4154-A04F-0DE11BBE10AF}"/>
                </a:ext>
              </a:extLst>
            </p:cNvPr>
            <p:cNvSpPr txBox="1"/>
            <p:nvPr/>
          </p:nvSpPr>
          <p:spPr>
            <a:xfrm>
              <a:off x="8520359" y="1105147"/>
              <a:ext cx="343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Gotham Book Regular" panose="02000603040000020004"/>
                </a:rPr>
                <a:t>BioInvent </a:t>
              </a:r>
              <a:r>
                <a:rPr lang="sv-SE" b="1" dirty="0">
                  <a:latin typeface="Gotham Book Regular" panose="02000603040000020004"/>
                </a:rPr>
                <a:t>AB</a:t>
              </a:r>
              <a:r>
                <a:rPr lang="sv-SE" dirty="0">
                  <a:latin typeface="Gotham Book Regular" panose="02000603040000020004"/>
                </a:rPr>
                <a:t> – </a:t>
              </a:r>
              <a:r>
                <a:rPr lang="sv-SE" dirty="0" err="1"/>
                <a:t>Onc</a:t>
              </a:r>
              <a:r>
                <a:rPr lang="sv-SE" dirty="0"/>
                <a:t>. virus CTLA-4</a:t>
              </a:r>
            </a:p>
            <a:p>
              <a:endParaRPr lang="sv-SE" b="1" dirty="0">
                <a:latin typeface="Gotham Book Regular" panose="02000603040000020004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24356F9C-7DD4-43C5-B482-E0D8F25265FA}"/>
                </a:ext>
              </a:extLst>
            </p:cNvPr>
            <p:cNvSpPr/>
            <p:nvPr/>
          </p:nvSpPr>
          <p:spPr>
            <a:xfrm>
              <a:off x="8658719" y="2258966"/>
              <a:ext cx="26917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err="1"/>
                <a:t>Anocca</a:t>
              </a:r>
              <a:r>
                <a:rPr lang="sv-SE" dirty="0"/>
                <a:t> </a:t>
              </a:r>
              <a:r>
                <a:rPr lang="sv-SE" b="1" dirty="0"/>
                <a:t>AB</a:t>
              </a:r>
              <a:r>
                <a:rPr lang="sv-SE" dirty="0"/>
                <a:t> – TCR </a:t>
              </a:r>
              <a:r>
                <a:rPr lang="sv-SE" dirty="0" err="1"/>
                <a:t>modified</a:t>
              </a:r>
              <a:endParaRPr lang="sv-SE" dirty="0"/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45AC2EF6-0D9F-4795-BC26-18D6BDE835F9}"/>
                </a:ext>
              </a:extLst>
            </p:cNvPr>
            <p:cNvSpPr/>
            <p:nvPr/>
          </p:nvSpPr>
          <p:spPr>
            <a:xfrm>
              <a:off x="8384646" y="564889"/>
              <a:ext cx="3239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err="1"/>
                <a:t>Elicera</a:t>
              </a:r>
              <a:r>
                <a:rPr lang="sv-SE" dirty="0"/>
                <a:t> </a:t>
              </a:r>
              <a:r>
                <a:rPr lang="sv-SE" dirty="0" err="1"/>
                <a:t>Therapeutics</a:t>
              </a:r>
              <a:r>
                <a:rPr lang="sv-SE" dirty="0"/>
                <a:t> </a:t>
              </a:r>
              <a:r>
                <a:rPr lang="sv-SE" b="1" dirty="0"/>
                <a:t>AB</a:t>
              </a:r>
              <a:r>
                <a:rPr lang="sv-SE" dirty="0"/>
                <a:t> – CAR T</a:t>
              </a: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C28128E-9CBD-40B3-B4B7-11887C562AE6}"/>
                </a:ext>
              </a:extLst>
            </p:cNvPr>
            <p:cNvSpPr/>
            <p:nvPr/>
          </p:nvSpPr>
          <p:spPr>
            <a:xfrm>
              <a:off x="7195617" y="3354004"/>
              <a:ext cx="21168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err="1"/>
                <a:t>Elicera</a:t>
              </a:r>
              <a:r>
                <a:rPr lang="sv-SE" dirty="0"/>
                <a:t> </a:t>
              </a:r>
              <a:r>
                <a:rPr lang="sv-SE" dirty="0" err="1"/>
                <a:t>Therapeutics</a:t>
              </a:r>
              <a:r>
                <a:rPr lang="sv-SE" dirty="0"/>
                <a:t> </a:t>
              </a:r>
              <a:r>
                <a:rPr lang="sv-SE" b="1" dirty="0"/>
                <a:t>AB</a:t>
              </a:r>
              <a:r>
                <a:rPr lang="sv-SE" dirty="0"/>
                <a:t> – </a:t>
              </a:r>
              <a:r>
                <a:rPr lang="sv-SE" dirty="0" err="1"/>
                <a:t>Oncolytic</a:t>
              </a:r>
              <a:r>
                <a:rPr lang="sv-SE" dirty="0"/>
                <a:t> virus</a:t>
              </a:r>
            </a:p>
          </p:txBody>
        </p:sp>
      </p:grpSp>
      <p:sp>
        <p:nvSpPr>
          <p:cNvPr id="74" name="Rubrik 4">
            <a:extLst>
              <a:ext uri="{FF2B5EF4-FFF2-40B4-BE49-F238E27FC236}">
                <a16:creationId xmlns:a16="http://schemas.microsoft.com/office/drawing/2014/main" id="{D26FD195-2109-4295-AEEE-B1159B18F921}"/>
              </a:ext>
            </a:extLst>
          </p:cNvPr>
          <p:cNvSpPr txBox="1">
            <a:spLocks/>
          </p:cNvSpPr>
          <p:nvPr/>
        </p:nvSpPr>
        <p:spPr>
          <a:xfrm rot="16200000">
            <a:off x="-1533363" y="2987498"/>
            <a:ext cx="4940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Roboto" panose="02000000000000000000" pitchFamily="2" charset="0"/>
                <a:ea typeface="Roboto" panose="02000000000000000000" pitchFamily="2" charset="0"/>
              </a:rPr>
              <a:t>Swedish ATMP </a:t>
            </a:r>
            <a:r>
              <a:rPr lang="sv-SE" sz="4000" dirty="0" err="1">
                <a:latin typeface="Roboto" panose="02000000000000000000" pitchFamily="2" charset="0"/>
                <a:ea typeface="Roboto" panose="02000000000000000000" pitchFamily="2" charset="0"/>
              </a:rPr>
              <a:t>immunotherapies</a:t>
            </a:r>
            <a:endParaRPr lang="sv-SE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75" name="Rak 8">
            <a:extLst>
              <a:ext uri="{FF2B5EF4-FFF2-40B4-BE49-F238E27FC236}">
                <a16:creationId xmlns:a16="http://schemas.microsoft.com/office/drawing/2014/main" id="{624C16C7-EE14-4EED-BC04-C8209CC90C60}"/>
              </a:ext>
            </a:extLst>
          </p:cNvPr>
          <p:cNvCxnSpPr>
            <a:cxnSpLocks/>
          </p:cNvCxnSpPr>
          <p:nvPr/>
        </p:nvCxnSpPr>
        <p:spPr>
          <a:xfrm flipH="1">
            <a:off x="367583" y="6483979"/>
            <a:ext cx="110785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76"/>
            <a:ext cx="10515600" cy="1325563"/>
          </a:xfrm>
        </p:spPr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Swedish ATMP service providers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131773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81A235FB-2097-4D5B-A157-2E603D7CBAB8}"/>
              </a:ext>
            </a:extLst>
          </p:cNvPr>
          <p:cNvSpPr txBox="1"/>
          <p:nvPr/>
        </p:nvSpPr>
        <p:spPr>
          <a:xfrm>
            <a:off x="1699652" y="2465191"/>
            <a:ext cx="20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QMS</a:t>
            </a:r>
          </a:p>
        </p:txBody>
      </p:sp>
      <p:sp>
        <p:nvSpPr>
          <p:cNvPr id="31" name="textruta 12">
            <a:extLst>
              <a:ext uri="{FF2B5EF4-FFF2-40B4-BE49-F238E27FC236}">
                <a16:creationId xmlns:a16="http://schemas.microsoft.com/office/drawing/2014/main" id="{6A839D81-6652-4B2F-BC28-B85513F67F16}"/>
              </a:ext>
            </a:extLst>
          </p:cNvPr>
          <p:cNvSpPr txBox="1"/>
          <p:nvPr/>
        </p:nvSpPr>
        <p:spPr>
          <a:xfrm>
            <a:off x="195987" y="4132844"/>
            <a:ext cx="27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HQ/GMP plasmid DNA</a:t>
            </a:r>
          </a:p>
        </p:txBody>
      </p:sp>
      <p:sp>
        <p:nvSpPr>
          <p:cNvPr id="32" name="textruta 12">
            <a:extLst>
              <a:ext uri="{FF2B5EF4-FFF2-40B4-BE49-F238E27FC236}">
                <a16:creationId xmlns:a16="http://schemas.microsoft.com/office/drawing/2014/main" id="{F781890C-278A-49C6-9A95-729D455354E7}"/>
              </a:ext>
            </a:extLst>
          </p:cNvPr>
          <p:cNvSpPr txBox="1"/>
          <p:nvPr/>
        </p:nvSpPr>
        <p:spPr>
          <a:xfrm>
            <a:off x="9151450" y="1488465"/>
            <a:ext cx="251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PCR</a:t>
            </a:r>
          </a:p>
        </p:txBody>
      </p:sp>
      <p:sp>
        <p:nvSpPr>
          <p:cNvPr id="33" name="textruta 12">
            <a:extLst>
              <a:ext uri="{FF2B5EF4-FFF2-40B4-BE49-F238E27FC236}">
                <a16:creationId xmlns:a16="http://schemas.microsoft.com/office/drawing/2014/main" id="{CA2ACE22-FC41-4776-B56B-DF2D7143E0C9}"/>
              </a:ext>
            </a:extLst>
          </p:cNvPr>
          <p:cNvSpPr txBox="1"/>
          <p:nvPr/>
        </p:nvSpPr>
        <p:spPr>
          <a:xfrm>
            <a:off x="8409753" y="2675276"/>
            <a:ext cx="171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ELISA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FDF4624F-212E-4D7F-901F-6A44CA56E686}"/>
              </a:ext>
            </a:extLst>
          </p:cNvPr>
          <p:cNvSpPr txBox="1"/>
          <p:nvPr/>
        </p:nvSpPr>
        <p:spPr>
          <a:xfrm>
            <a:off x="7167235" y="1477815"/>
            <a:ext cx="21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Sterility/endotoxin</a:t>
            </a:r>
          </a:p>
        </p:txBody>
      </p:sp>
      <p:graphicFrame>
        <p:nvGraphicFramePr>
          <p:cNvPr id="36" name="Chart 1">
            <a:extLst>
              <a:ext uri="{FF2B5EF4-FFF2-40B4-BE49-F238E27FC236}">
                <a16:creationId xmlns:a16="http://schemas.microsoft.com/office/drawing/2014/main" id="{16F31E92-6728-4526-B4A6-DF03A286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597314"/>
              </p:ext>
            </p:extLst>
          </p:nvPr>
        </p:nvGraphicFramePr>
        <p:xfrm>
          <a:off x="3547167" y="2287522"/>
          <a:ext cx="5097663" cy="336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ruta 12">
            <a:extLst>
              <a:ext uri="{FF2B5EF4-FFF2-40B4-BE49-F238E27FC236}">
                <a16:creationId xmlns:a16="http://schemas.microsoft.com/office/drawing/2014/main" id="{12AF6EA9-FA1C-4B99-97FC-6C08CA977C6F}"/>
              </a:ext>
            </a:extLst>
          </p:cNvPr>
          <p:cNvSpPr txBox="1"/>
          <p:nvPr/>
        </p:nvSpPr>
        <p:spPr>
          <a:xfrm>
            <a:off x="6184331" y="3081025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Analytics</a:t>
            </a:r>
          </a:p>
        </p:txBody>
      </p:sp>
      <p:sp>
        <p:nvSpPr>
          <p:cNvPr id="38" name="textruta 12">
            <a:extLst>
              <a:ext uri="{FF2B5EF4-FFF2-40B4-BE49-F238E27FC236}">
                <a16:creationId xmlns:a16="http://schemas.microsoft.com/office/drawing/2014/main" id="{FD98A40D-228C-46C8-9C3A-05DA669D829D}"/>
              </a:ext>
            </a:extLst>
          </p:cNvPr>
          <p:cNvSpPr txBox="1"/>
          <p:nvPr/>
        </p:nvSpPr>
        <p:spPr>
          <a:xfrm>
            <a:off x="5011637" y="4348735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CMO</a:t>
            </a:r>
          </a:p>
        </p:txBody>
      </p:sp>
      <p:sp>
        <p:nvSpPr>
          <p:cNvPr id="39" name="textruta 12">
            <a:extLst>
              <a:ext uri="{FF2B5EF4-FFF2-40B4-BE49-F238E27FC236}">
                <a16:creationId xmlns:a16="http://schemas.microsoft.com/office/drawing/2014/main" id="{72BB625D-3C73-4279-92DC-78CEA2EA2A42}"/>
              </a:ext>
            </a:extLst>
          </p:cNvPr>
          <p:cNvSpPr txBox="1"/>
          <p:nvPr/>
        </p:nvSpPr>
        <p:spPr>
          <a:xfrm>
            <a:off x="5001358" y="3081025"/>
            <a:ext cx="10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Quality</a:t>
            </a:r>
          </a:p>
        </p:txBody>
      </p:sp>
      <p:cxnSp>
        <p:nvCxnSpPr>
          <p:cNvPr id="40" name="Straight Connector 3">
            <a:extLst>
              <a:ext uri="{FF2B5EF4-FFF2-40B4-BE49-F238E27FC236}">
                <a16:creationId xmlns:a16="http://schemas.microsoft.com/office/drawing/2014/main" id="{9038F185-9C86-4C48-AC1F-ABB80894FCF2}"/>
              </a:ext>
            </a:extLst>
          </p:cNvPr>
          <p:cNvCxnSpPr>
            <a:cxnSpLocks/>
          </p:cNvCxnSpPr>
          <p:nvPr/>
        </p:nvCxnSpPr>
        <p:spPr>
          <a:xfrm flipV="1">
            <a:off x="6095998" y="1147846"/>
            <a:ext cx="2" cy="128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id="{F8A3E7D4-A925-4823-A23F-15BF8034525E}"/>
              </a:ext>
            </a:extLst>
          </p:cNvPr>
          <p:cNvCxnSpPr>
            <a:cxnSpLocks/>
          </p:cNvCxnSpPr>
          <p:nvPr/>
        </p:nvCxnSpPr>
        <p:spPr>
          <a:xfrm flipH="1" flipV="1">
            <a:off x="384501" y="3976833"/>
            <a:ext cx="4161459" cy="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3D36CDD6-D95E-42E6-B8D5-B44A53CFF9CA}"/>
              </a:ext>
            </a:extLst>
          </p:cNvPr>
          <p:cNvCxnSpPr>
            <a:cxnSpLocks/>
          </p:cNvCxnSpPr>
          <p:nvPr/>
        </p:nvCxnSpPr>
        <p:spPr>
          <a:xfrm flipH="1" flipV="1">
            <a:off x="6094703" y="5511570"/>
            <a:ext cx="1297" cy="1346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13">
            <a:extLst>
              <a:ext uri="{FF2B5EF4-FFF2-40B4-BE49-F238E27FC236}">
                <a16:creationId xmlns:a16="http://schemas.microsoft.com/office/drawing/2014/main" id="{63153A0D-8401-4B1B-83E3-39838982FF87}"/>
              </a:ext>
            </a:extLst>
          </p:cNvPr>
          <p:cNvSpPr txBox="1"/>
          <p:nvPr/>
        </p:nvSpPr>
        <p:spPr>
          <a:xfrm>
            <a:off x="1566755" y="2942077"/>
            <a:ext cx="240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Quality Management Stockholm</a:t>
            </a:r>
          </a:p>
        </p:txBody>
      </p:sp>
      <p:sp>
        <p:nvSpPr>
          <p:cNvPr id="45" name="textruta 13">
            <a:extLst>
              <a:ext uri="{FF2B5EF4-FFF2-40B4-BE49-F238E27FC236}">
                <a16:creationId xmlns:a16="http://schemas.microsoft.com/office/drawing/2014/main" id="{7DEA5FD4-1986-45DF-81DB-46D0691A3A19}"/>
              </a:ext>
            </a:extLst>
          </p:cNvPr>
          <p:cNvSpPr txBox="1"/>
          <p:nvPr/>
        </p:nvSpPr>
        <p:spPr>
          <a:xfrm>
            <a:off x="3416875" y="6099522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Cellco labs</a:t>
            </a:r>
          </a:p>
        </p:txBody>
      </p:sp>
      <p:sp>
        <p:nvSpPr>
          <p:cNvPr id="54" name="textruta 13">
            <a:extLst>
              <a:ext uri="{FF2B5EF4-FFF2-40B4-BE49-F238E27FC236}">
                <a16:creationId xmlns:a16="http://schemas.microsoft.com/office/drawing/2014/main" id="{F58860D7-1BFC-4500-AB4E-C07D9FDFF4F4}"/>
              </a:ext>
            </a:extLst>
          </p:cNvPr>
          <p:cNvSpPr txBox="1"/>
          <p:nvPr/>
        </p:nvSpPr>
        <p:spPr>
          <a:xfrm>
            <a:off x="6693393" y="1977851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Mikrolab</a:t>
            </a:r>
          </a:p>
        </p:txBody>
      </p:sp>
      <p:sp>
        <p:nvSpPr>
          <p:cNvPr id="55" name="textruta 13">
            <a:extLst>
              <a:ext uri="{FF2B5EF4-FFF2-40B4-BE49-F238E27FC236}">
                <a16:creationId xmlns:a16="http://schemas.microsoft.com/office/drawing/2014/main" id="{E25C6120-7905-475F-97B9-61061CBABCE2}"/>
              </a:ext>
            </a:extLst>
          </p:cNvPr>
          <p:cNvSpPr txBox="1"/>
          <p:nvPr/>
        </p:nvSpPr>
        <p:spPr>
          <a:xfrm>
            <a:off x="9012867" y="1991739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Tataa Biocenter</a:t>
            </a:r>
          </a:p>
        </p:txBody>
      </p:sp>
      <p:sp>
        <p:nvSpPr>
          <p:cNvPr id="60" name="textruta 13">
            <a:extLst>
              <a:ext uri="{FF2B5EF4-FFF2-40B4-BE49-F238E27FC236}">
                <a16:creationId xmlns:a16="http://schemas.microsoft.com/office/drawing/2014/main" id="{BFFB6B36-12E1-4767-93C7-9DE54BE92F63}"/>
              </a:ext>
            </a:extLst>
          </p:cNvPr>
          <p:cNvSpPr txBox="1"/>
          <p:nvPr/>
        </p:nvSpPr>
        <p:spPr>
          <a:xfrm>
            <a:off x="7872292" y="3209190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ABC labs</a:t>
            </a:r>
          </a:p>
        </p:txBody>
      </p:sp>
      <p:sp>
        <p:nvSpPr>
          <p:cNvPr id="62" name="textruta 13">
            <a:extLst>
              <a:ext uri="{FF2B5EF4-FFF2-40B4-BE49-F238E27FC236}">
                <a16:creationId xmlns:a16="http://schemas.microsoft.com/office/drawing/2014/main" id="{C343B989-0340-4E3F-B7CC-0816BB764BF0}"/>
              </a:ext>
            </a:extLst>
          </p:cNvPr>
          <p:cNvSpPr txBox="1"/>
          <p:nvPr/>
        </p:nvSpPr>
        <p:spPr>
          <a:xfrm>
            <a:off x="299968" y="4824720"/>
            <a:ext cx="20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NorthX Biologics</a:t>
            </a:r>
          </a:p>
        </p:txBody>
      </p:sp>
      <p:sp>
        <p:nvSpPr>
          <p:cNvPr id="70" name="textruta 12">
            <a:extLst>
              <a:ext uri="{FF2B5EF4-FFF2-40B4-BE49-F238E27FC236}">
                <a16:creationId xmlns:a16="http://schemas.microsoft.com/office/drawing/2014/main" id="{6A86047F-0B62-405D-A472-02B3F4B0BE63}"/>
              </a:ext>
            </a:extLst>
          </p:cNvPr>
          <p:cNvSpPr txBox="1"/>
          <p:nvPr/>
        </p:nvSpPr>
        <p:spPr>
          <a:xfrm>
            <a:off x="263590" y="5521303"/>
            <a:ext cx="252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Pluripotent stem cells</a:t>
            </a:r>
          </a:p>
        </p:txBody>
      </p:sp>
      <p:sp>
        <p:nvSpPr>
          <p:cNvPr id="75" name="textruta 13">
            <a:extLst>
              <a:ext uri="{FF2B5EF4-FFF2-40B4-BE49-F238E27FC236}">
                <a16:creationId xmlns:a16="http://schemas.microsoft.com/office/drawing/2014/main" id="{53E6B89C-785E-46F5-AB85-D31F37B526A1}"/>
              </a:ext>
            </a:extLst>
          </p:cNvPr>
          <p:cNvSpPr txBox="1"/>
          <p:nvPr/>
        </p:nvSpPr>
        <p:spPr>
          <a:xfrm>
            <a:off x="632477" y="6105419"/>
            <a:ext cx="141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Takara Bio</a:t>
            </a:r>
          </a:p>
        </p:txBody>
      </p:sp>
      <p:pic>
        <p:nvPicPr>
          <p:cNvPr id="77" name="Bildobjekt 76" descr="En bild som visar text&#10;&#10;Automatiskt genererad beskrivning">
            <a:extLst>
              <a:ext uri="{FF2B5EF4-FFF2-40B4-BE49-F238E27FC236}">
                <a16:creationId xmlns:a16="http://schemas.microsoft.com/office/drawing/2014/main" id="{4CD8FF28-1B6F-417C-9FD8-E032FBF8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sp>
        <p:nvSpPr>
          <p:cNvPr id="81" name="textruta 12">
            <a:extLst>
              <a:ext uri="{FF2B5EF4-FFF2-40B4-BE49-F238E27FC236}">
                <a16:creationId xmlns:a16="http://schemas.microsoft.com/office/drawing/2014/main" id="{E86AA065-B9B8-4D34-84ED-9A151A371EEB}"/>
              </a:ext>
            </a:extLst>
          </p:cNvPr>
          <p:cNvSpPr txBox="1"/>
          <p:nvPr/>
        </p:nvSpPr>
        <p:spPr>
          <a:xfrm>
            <a:off x="3000134" y="5544181"/>
            <a:ext cx="27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MSC manufacture</a:t>
            </a:r>
          </a:p>
        </p:txBody>
      </p:sp>
      <p:sp>
        <p:nvSpPr>
          <p:cNvPr id="83" name="textruta 12">
            <a:extLst>
              <a:ext uri="{FF2B5EF4-FFF2-40B4-BE49-F238E27FC236}">
                <a16:creationId xmlns:a16="http://schemas.microsoft.com/office/drawing/2014/main" id="{6A2D2311-1169-408D-A777-60D26D0A32B9}"/>
              </a:ext>
            </a:extLst>
          </p:cNvPr>
          <p:cNvSpPr txBox="1"/>
          <p:nvPr/>
        </p:nvSpPr>
        <p:spPr>
          <a:xfrm>
            <a:off x="6173912" y="4317510"/>
            <a:ext cx="135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Logistics </a:t>
            </a:r>
          </a:p>
        </p:txBody>
      </p:sp>
      <p:sp>
        <p:nvSpPr>
          <p:cNvPr id="84" name="textruta 13">
            <a:extLst>
              <a:ext uri="{FF2B5EF4-FFF2-40B4-BE49-F238E27FC236}">
                <a16:creationId xmlns:a16="http://schemas.microsoft.com/office/drawing/2014/main" id="{3BAD85CC-856F-4AA3-A698-9AEFE33D60F3}"/>
              </a:ext>
            </a:extLst>
          </p:cNvPr>
          <p:cNvSpPr txBox="1"/>
          <p:nvPr/>
        </p:nvSpPr>
        <p:spPr>
          <a:xfrm>
            <a:off x="7217529" y="5359515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YSDS</a:t>
            </a:r>
          </a:p>
        </p:txBody>
      </p:sp>
      <p:sp>
        <p:nvSpPr>
          <p:cNvPr id="85" name="textruta 12">
            <a:extLst>
              <a:ext uri="{FF2B5EF4-FFF2-40B4-BE49-F238E27FC236}">
                <a16:creationId xmlns:a16="http://schemas.microsoft.com/office/drawing/2014/main" id="{5D1C606A-EBFF-4D35-B11F-DC0A05E7A940}"/>
              </a:ext>
            </a:extLst>
          </p:cNvPr>
          <p:cNvSpPr txBox="1"/>
          <p:nvPr/>
        </p:nvSpPr>
        <p:spPr>
          <a:xfrm>
            <a:off x="7632961" y="4773660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Transport</a:t>
            </a:r>
          </a:p>
        </p:txBody>
      </p:sp>
      <p:cxnSp>
        <p:nvCxnSpPr>
          <p:cNvPr id="50" name="Straight Connector 23">
            <a:extLst>
              <a:ext uri="{FF2B5EF4-FFF2-40B4-BE49-F238E27FC236}">
                <a16:creationId xmlns:a16="http://schemas.microsoft.com/office/drawing/2014/main" id="{4F0F77FF-84C4-4B54-B28D-E1F3E01B356D}"/>
              </a:ext>
            </a:extLst>
          </p:cNvPr>
          <p:cNvCxnSpPr>
            <a:cxnSpLocks/>
          </p:cNvCxnSpPr>
          <p:nvPr/>
        </p:nvCxnSpPr>
        <p:spPr>
          <a:xfrm flipH="1">
            <a:off x="7625207" y="3962115"/>
            <a:ext cx="4266825" cy="3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73FC63FB-AE85-444C-89C2-C316FFB75E59}"/>
              </a:ext>
            </a:extLst>
          </p:cNvPr>
          <p:cNvSpPr txBox="1"/>
          <p:nvPr/>
        </p:nvSpPr>
        <p:spPr>
          <a:xfrm>
            <a:off x="3231108" y="1530481"/>
            <a:ext cx="20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Regulatory</a:t>
            </a:r>
          </a:p>
        </p:txBody>
      </p:sp>
      <p:sp>
        <p:nvSpPr>
          <p:cNvPr id="52" name="textruta 13">
            <a:extLst>
              <a:ext uri="{FF2B5EF4-FFF2-40B4-BE49-F238E27FC236}">
                <a16:creationId xmlns:a16="http://schemas.microsoft.com/office/drawing/2014/main" id="{BBF8DA04-774B-49F4-94A0-9C314C1EF06C}"/>
              </a:ext>
            </a:extLst>
          </p:cNvPr>
          <p:cNvSpPr txBox="1"/>
          <p:nvPr/>
        </p:nvSpPr>
        <p:spPr>
          <a:xfrm>
            <a:off x="3293487" y="2014050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NDA group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E9D2E05E-82DF-44EC-8719-6BCBCE723EFC}"/>
              </a:ext>
            </a:extLst>
          </p:cNvPr>
          <p:cNvSpPr txBox="1"/>
          <p:nvPr/>
        </p:nvSpPr>
        <p:spPr>
          <a:xfrm>
            <a:off x="230261" y="1502738"/>
            <a:ext cx="20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Documentation</a:t>
            </a:r>
          </a:p>
        </p:txBody>
      </p:sp>
      <p:sp>
        <p:nvSpPr>
          <p:cNvPr id="56" name="textruta 13">
            <a:extLst>
              <a:ext uri="{FF2B5EF4-FFF2-40B4-BE49-F238E27FC236}">
                <a16:creationId xmlns:a16="http://schemas.microsoft.com/office/drawing/2014/main" id="{F49B80E4-34CC-4F2F-9B40-8C09EECEE73A}"/>
              </a:ext>
            </a:extLst>
          </p:cNvPr>
          <p:cNvSpPr txBox="1"/>
          <p:nvPr/>
        </p:nvSpPr>
        <p:spPr>
          <a:xfrm>
            <a:off x="285412" y="1986307"/>
            <a:ext cx="190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Propharma group</a:t>
            </a:r>
          </a:p>
        </p:txBody>
      </p:sp>
      <p:sp>
        <p:nvSpPr>
          <p:cNvPr id="44" name="textruta 13">
            <a:extLst>
              <a:ext uri="{FF2B5EF4-FFF2-40B4-BE49-F238E27FC236}">
                <a16:creationId xmlns:a16="http://schemas.microsoft.com/office/drawing/2014/main" id="{BA81D3F9-8C8E-413A-91F4-98E3915B5EEA}"/>
              </a:ext>
            </a:extLst>
          </p:cNvPr>
          <p:cNvSpPr txBox="1"/>
          <p:nvPr/>
        </p:nvSpPr>
        <p:spPr>
          <a:xfrm>
            <a:off x="8864949" y="5363894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ClinStorage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textruta 12">
            <a:extLst>
              <a:ext uri="{FF2B5EF4-FFF2-40B4-BE49-F238E27FC236}">
                <a16:creationId xmlns:a16="http://schemas.microsoft.com/office/drawing/2014/main" id="{E4EA9367-56C3-4876-9C04-1E0285434EBC}"/>
              </a:ext>
            </a:extLst>
          </p:cNvPr>
          <p:cNvSpPr txBox="1"/>
          <p:nvPr/>
        </p:nvSpPr>
        <p:spPr>
          <a:xfrm>
            <a:off x="9280381" y="4778039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Storage</a:t>
            </a:r>
            <a:endParaRPr lang="sv-SE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76"/>
            <a:ext cx="10515600" cy="1325563"/>
          </a:xfrm>
        </p:spPr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Swedish ATMP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product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providers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131773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12">
            <a:extLst>
              <a:ext uri="{FF2B5EF4-FFF2-40B4-BE49-F238E27FC236}">
                <a16:creationId xmlns:a16="http://schemas.microsoft.com/office/drawing/2014/main" id="{30E1FF1A-A6D6-4493-9990-6C26C3F6EF48}"/>
              </a:ext>
            </a:extLst>
          </p:cNvPr>
          <p:cNvSpPr txBox="1"/>
          <p:nvPr/>
        </p:nvSpPr>
        <p:spPr>
          <a:xfrm>
            <a:off x="10119040" y="2676445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Microcarriers</a:t>
            </a:r>
          </a:p>
        </p:txBody>
      </p:sp>
      <p:graphicFrame>
        <p:nvGraphicFramePr>
          <p:cNvPr id="36" name="Chart 1">
            <a:extLst>
              <a:ext uri="{FF2B5EF4-FFF2-40B4-BE49-F238E27FC236}">
                <a16:creationId xmlns:a16="http://schemas.microsoft.com/office/drawing/2014/main" id="{16F31E92-6728-4526-B4A6-DF03A286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9850"/>
              </p:ext>
            </p:extLst>
          </p:nvPr>
        </p:nvGraphicFramePr>
        <p:xfrm>
          <a:off x="3547167" y="2287522"/>
          <a:ext cx="5097663" cy="336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ruta 12">
            <a:extLst>
              <a:ext uri="{FF2B5EF4-FFF2-40B4-BE49-F238E27FC236}">
                <a16:creationId xmlns:a16="http://schemas.microsoft.com/office/drawing/2014/main" id="{12AF6EA9-FA1C-4B99-97FC-6C08CA977C6F}"/>
              </a:ext>
            </a:extLst>
          </p:cNvPr>
          <p:cNvSpPr txBox="1"/>
          <p:nvPr/>
        </p:nvSpPr>
        <p:spPr>
          <a:xfrm>
            <a:off x="6471668" y="2997297"/>
            <a:ext cx="10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Cell </a:t>
            </a:r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growth</a:t>
            </a:r>
            <a:endParaRPr lang="sv-SE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ruta 12">
            <a:extLst>
              <a:ext uri="{FF2B5EF4-FFF2-40B4-BE49-F238E27FC236}">
                <a16:creationId xmlns:a16="http://schemas.microsoft.com/office/drawing/2014/main" id="{FD98A40D-228C-46C8-9C3A-05DA669D829D}"/>
              </a:ext>
            </a:extLst>
          </p:cNvPr>
          <p:cNvSpPr txBox="1"/>
          <p:nvPr/>
        </p:nvSpPr>
        <p:spPr>
          <a:xfrm>
            <a:off x="4892916" y="4148525"/>
            <a:ext cx="2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Cell sort</a:t>
            </a:r>
          </a:p>
        </p:txBody>
      </p:sp>
      <p:sp>
        <p:nvSpPr>
          <p:cNvPr id="39" name="textruta 12">
            <a:extLst>
              <a:ext uri="{FF2B5EF4-FFF2-40B4-BE49-F238E27FC236}">
                <a16:creationId xmlns:a16="http://schemas.microsoft.com/office/drawing/2014/main" id="{72BB625D-3C73-4279-92DC-78CEA2EA2A42}"/>
              </a:ext>
            </a:extLst>
          </p:cNvPr>
          <p:cNvSpPr txBox="1"/>
          <p:nvPr/>
        </p:nvSpPr>
        <p:spPr>
          <a:xfrm>
            <a:off x="4950060" y="3126559"/>
            <a:ext cx="10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Freeze</a:t>
            </a:r>
            <a:endParaRPr lang="sv-SE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0" name="Straight Connector 3">
            <a:extLst>
              <a:ext uri="{FF2B5EF4-FFF2-40B4-BE49-F238E27FC236}">
                <a16:creationId xmlns:a16="http://schemas.microsoft.com/office/drawing/2014/main" id="{9038F185-9C86-4C48-AC1F-ABB80894FCF2}"/>
              </a:ext>
            </a:extLst>
          </p:cNvPr>
          <p:cNvCxnSpPr>
            <a:cxnSpLocks/>
          </p:cNvCxnSpPr>
          <p:nvPr/>
        </p:nvCxnSpPr>
        <p:spPr>
          <a:xfrm flipV="1">
            <a:off x="6095998" y="1147846"/>
            <a:ext cx="2" cy="128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ruta 13">
            <a:extLst>
              <a:ext uri="{FF2B5EF4-FFF2-40B4-BE49-F238E27FC236}">
                <a16:creationId xmlns:a16="http://schemas.microsoft.com/office/drawing/2014/main" id="{3AA330C6-83CF-4C45-84DB-CB19B56FF644}"/>
              </a:ext>
            </a:extLst>
          </p:cNvPr>
          <p:cNvSpPr txBox="1"/>
          <p:nvPr/>
        </p:nvSpPr>
        <p:spPr>
          <a:xfrm>
            <a:off x="7772587" y="5306395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CELLINK</a:t>
            </a:r>
          </a:p>
        </p:txBody>
      </p:sp>
      <p:sp>
        <p:nvSpPr>
          <p:cNvPr id="61" name="textruta 13">
            <a:extLst>
              <a:ext uri="{FF2B5EF4-FFF2-40B4-BE49-F238E27FC236}">
                <a16:creationId xmlns:a16="http://schemas.microsoft.com/office/drawing/2014/main" id="{6104B64C-5083-4B55-9D84-417B99756E62}"/>
              </a:ext>
            </a:extLst>
          </p:cNvPr>
          <p:cNvSpPr txBox="1"/>
          <p:nvPr/>
        </p:nvSpPr>
        <p:spPr>
          <a:xfrm>
            <a:off x="2520112" y="4769706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AcouSort</a:t>
            </a:r>
          </a:p>
        </p:txBody>
      </p:sp>
      <p:sp>
        <p:nvSpPr>
          <p:cNvPr id="68" name="textruta 13">
            <a:extLst>
              <a:ext uri="{FF2B5EF4-FFF2-40B4-BE49-F238E27FC236}">
                <a16:creationId xmlns:a16="http://schemas.microsoft.com/office/drawing/2014/main" id="{1B2E9046-506D-4391-BA96-BB1547410C12}"/>
              </a:ext>
            </a:extLst>
          </p:cNvPr>
          <p:cNvSpPr txBox="1"/>
          <p:nvPr/>
        </p:nvSpPr>
        <p:spPr>
          <a:xfrm>
            <a:off x="10398381" y="3171231"/>
            <a:ext cx="124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Cellevate</a:t>
            </a:r>
          </a:p>
        </p:txBody>
      </p:sp>
      <p:pic>
        <p:nvPicPr>
          <p:cNvPr id="77" name="Bildobjekt 76" descr="En bild som visar text&#10;&#10;Automatiskt genererad beskrivning">
            <a:extLst>
              <a:ext uri="{FF2B5EF4-FFF2-40B4-BE49-F238E27FC236}">
                <a16:creationId xmlns:a16="http://schemas.microsoft.com/office/drawing/2014/main" id="{4CD8FF28-1B6F-417C-9FD8-E032FBF8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220979"/>
            <a:ext cx="2029908" cy="764441"/>
          </a:xfrm>
          <a:prstGeom prst="rect">
            <a:avLst/>
          </a:prstGeom>
        </p:spPr>
      </p:pic>
      <p:sp>
        <p:nvSpPr>
          <p:cNvPr id="78" name="textruta 12">
            <a:extLst>
              <a:ext uri="{FF2B5EF4-FFF2-40B4-BE49-F238E27FC236}">
                <a16:creationId xmlns:a16="http://schemas.microsoft.com/office/drawing/2014/main" id="{53EBDC50-78F6-4B14-AA07-6546AB209B9D}"/>
              </a:ext>
            </a:extLst>
          </p:cNvPr>
          <p:cNvSpPr txBox="1"/>
          <p:nvPr/>
        </p:nvSpPr>
        <p:spPr>
          <a:xfrm>
            <a:off x="660605" y="5247516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Magnetic </a:t>
            </a:r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beads</a:t>
            </a:r>
            <a:endParaRPr lang="sv-SE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ruta 13">
            <a:extLst>
              <a:ext uri="{FF2B5EF4-FFF2-40B4-BE49-F238E27FC236}">
                <a16:creationId xmlns:a16="http://schemas.microsoft.com/office/drawing/2014/main" id="{E541074E-E31F-4F9B-9377-1F6EBBE1DDAB}"/>
              </a:ext>
            </a:extLst>
          </p:cNvPr>
          <p:cNvSpPr txBox="1"/>
          <p:nvPr/>
        </p:nvSpPr>
        <p:spPr>
          <a:xfrm>
            <a:off x="318289" y="5774001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MAGic Bioprocessing</a:t>
            </a:r>
          </a:p>
        </p:txBody>
      </p:sp>
      <p:sp>
        <p:nvSpPr>
          <p:cNvPr id="83" name="textruta 12">
            <a:extLst>
              <a:ext uri="{FF2B5EF4-FFF2-40B4-BE49-F238E27FC236}">
                <a16:creationId xmlns:a16="http://schemas.microsoft.com/office/drawing/2014/main" id="{6A2D2311-1169-408D-A777-60D26D0A32B9}"/>
              </a:ext>
            </a:extLst>
          </p:cNvPr>
          <p:cNvSpPr txBox="1"/>
          <p:nvPr/>
        </p:nvSpPr>
        <p:spPr>
          <a:xfrm>
            <a:off x="6171882" y="4168737"/>
            <a:ext cx="135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Roboto" panose="02000000000000000000" pitchFamily="2" charset="0"/>
                <a:ea typeface="Roboto" panose="02000000000000000000" pitchFamily="2" charset="0"/>
              </a:rPr>
              <a:t>Bioprinting</a:t>
            </a:r>
            <a:endParaRPr lang="sv-SE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textruta 13">
            <a:extLst>
              <a:ext uri="{FF2B5EF4-FFF2-40B4-BE49-F238E27FC236}">
                <a16:creationId xmlns:a16="http://schemas.microsoft.com/office/drawing/2014/main" id="{15328C6D-7FBB-4AD4-9AA9-9B6AF9FCA1BF}"/>
              </a:ext>
            </a:extLst>
          </p:cNvPr>
          <p:cNvSpPr txBox="1"/>
          <p:nvPr/>
        </p:nvSpPr>
        <p:spPr>
          <a:xfrm>
            <a:off x="9666046" y="1939194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Biolamina</a:t>
            </a:r>
          </a:p>
        </p:txBody>
      </p:sp>
      <p:sp>
        <p:nvSpPr>
          <p:cNvPr id="46" name="textruta 12">
            <a:extLst>
              <a:ext uri="{FF2B5EF4-FFF2-40B4-BE49-F238E27FC236}">
                <a16:creationId xmlns:a16="http://schemas.microsoft.com/office/drawing/2014/main" id="{94DF517D-3626-4E0B-B6A4-FF63BFB349F5}"/>
              </a:ext>
            </a:extLst>
          </p:cNvPr>
          <p:cNvSpPr txBox="1"/>
          <p:nvPr/>
        </p:nvSpPr>
        <p:spPr>
          <a:xfrm>
            <a:off x="10081478" y="1353339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Growth matrix</a:t>
            </a:r>
          </a:p>
        </p:txBody>
      </p:sp>
      <p:sp>
        <p:nvSpPr>
          <p:cNvPr id="47" name="textruta 12">
            <a:extLst>
              <a:ext uri="{FF2B5EF4-FFF2-40B4-BE49-F238E27FC236}">
                <a16:creationId xmlns:a16="http://schemas.microsoft.com/office/drawing/2014/main" id="{4450AF6D-CB7B-4B2D-92F4-0EF4BD7E7D09}"/>
              </a:ext>
            </a:extLst>
          </p:cNvPr>
          <p:cNvSpPr txBox="1"/>
          <p:nvPr/>
        </p:nvSpPr>
        <p:spPr>
          <a:xfrm>
            <a:off x="7918080" y="1351926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Bioreactor</a:t>
            </a:r>
            <a:endParaRPr lang="sv-SE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textruta 13">
            <a:extLst>
              <a:ext uri="{FF2B5EF4-FFF2-40B4-BE49-F238E27FC236}">
                <a16:creationId xmlns:a16="http://schemas.microsoft.com/office/drawing/2014/main" id="{51565481-3DAD-4A0A-AFC0-3881C7278A61}"/>
              </a:ext>
            </a:extLst>
          </p:cNvPr>
          <p:cNvSpPr txBox="1"/>
          <p:nvPr/>
        </p:nvSpPr>
        <p:spPr>
          <a:xfrm>
            <a:off x="7486057" y="1932220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Prodigy</a:t>
            </a:r>
          </a:p>
        </p:txBody>
      </p:sp>
      <p:sp>
        <p:nvSpPr>
          <p:cNvPr id="57" name="textruta 13">
            <a:extLst>
              <a:ext uri="{FF2B5EF4-FFF2-40B4-BE49-F238E27FC236}">
                <a16:creationId xmlns:a16="http://schemas.microsoft.com/office/drawing/2014/main" id="{8F9364B5-AB1E-44CB-8034-42C58DA1826E}"/>
              </a:ext>
            </a:extLst>
          </p:cNvPr>
          <p:cNvSpPr txBox="1"/>
          <p:nvPr/>
        </p:nvSpPr>
        <p:spPr>
          <a:xfrm>
            <a:off x="7467405" y="2473540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Cytiva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Xuri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ruta 13">
            <a:extLst>
              <a:ext uri="{FF2B5EF4-FFF2-40B4-BE49-F238E27FC236}">
                <a16:creationId xmlns:a16="http://schemas.microsoft.com/office/drawing/2014/main" id="{37814BFB-0EAC-43D9-84C3-8EA2B5A09BA8}"/>
              </a:ext>
            </a:extLst>
          </p:cNvPr>
          <p:cNvSpPr txBox="1"/>
          <p:nvPr/>
        </p:nvSpPr>
        <p:spPr>
          <a:xfrm>
            <a:off x="129682" y="4627212"/>
            <a:ext cx="296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MACSquant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TYTO</a:t>
            </a:r>
          </a:p>
        </p:txBody>
      </p:sp>
      <p:sp>
        <p:nvSpPr>
          <p:cNvPr id="64" name="textruta 12">
            <a:extLst>
              <a:ext uri="{FF2B5EF4-FFF2-40B4-BE49-F238E27FC236}">
                <a16:creationId xmlns:a16="http://schemas.microsoft.com/office/drawing/2014/main" id="{F46DB7C9-DAFF-4E75-AC07-6DF1D0A075EC}"/>
              </a:ext>
            </a:extLst>
          </p:cNvPr>
          <p:cNvSpPr txBox="1"/>
          <p:nvPr/>
        </p:nvSpPr>
        <p:spPr>
          <a:xfrm>
            <a:off x="2970787" y="4150262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Acoustic</a:t>
            </a:r>
            <a:endParaRPr lang="sv-SE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6" name="textruta 13">
            <a:extLst>
              <a:ext uri="{FF2B5EF4-FFF2-40B4-BE49-F238E27FC236}">
                <a16:creationId xmlns:a16="http://schemas.microsoft.com/office/drawing/2014/main" id="{BACD4379-4633-4725-9B2D-404130C4DC1B}"/>
              </a:ext>
            </a:extLst>
          </p:cNvPr>
          <p:cNvSpPr txBox="1"/>
          <p:nvPr/>
        </p:nvSpPr>
        <p:spPr>
          <a:xfrm>
            <a:off x="3081654" y="6110505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textruta 12">
            <a:extLst>
              <a:ext uri="{FF2B5EF4-FFF2-40B4-BE49-F238E27FC236}">
                <a16:creationId xmlns:a16="http://schemas.microsoft.com/office/drawing/2014/main" id="{A9F20B25-E4A9-4B80-AC51-D80E85591A4B}"/>
              </a:ext>
            </a:extLst>
          </p:cNvPr>
          <p:cNvSpPr txBox="1"/>
          <p:nvPr/>
        </p:nvSpPr>
        <p:spPr>
          <a:xfrm>
            <a:off x="3532329" y="5491061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Antibodies</a:t>
            </a:r>
            <a:endParaRPr lang="sv-SE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" name="textruta 12">
            <a:extLst>
              <a:ext uri="{FF2B5EF4-FFF2-40B4-BE49-F238E27FC236}">
                <a16:creationId xmlns:a16="http://schemas.microsoft.com/office/drawing/2014/main" id="{FE98AC8D-582B-4AE2-B359-2FC5DF4C67AC}"/>
              </a:ext>
            </a:extLst>
          </p:cNvPr>
          <p:cNvSpPr txBox="1"/>
          <p:nvPr/>
        </p:nvSpPr>
        <p:spPr>
          <a:xfrm>
            <a:off x="2586591" y="1999136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Bags</a:t>
            </a:r>
          </a:p>
        </p:txBody>
      </p:sp>
      <p:sp>
        <p:nvSpPr>
          <p:cNvPr id="71" name="textruta 13">
            <a:extLst>
              <a:ext uri="{FF2B5EF4-FFF2-40B4-BE49-F238E27FC236}">
                <a16:creationId xmlns:a16="http://schemas.microsoft.com/office/drawing/2014/main" id="{FA681864-14E7-4212-AEC2-F184ED41C38E}"/>
              </a:ext>
            </a:extLst>
          </p:cNvPr>
          <p:cNvSpPr txBox="1"/>
          <p:nvPr/>
        </p:nvSpPr>
        <p:spPr>
          <a:xfrm>
            <a:off x="2157738" y="2543639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ruta 12">
            <a:extLst>
              <a:ext uri="{FF2B5EF4-FFF2-40B4-BE49-F238E27FC236}">
                <a16:creationId xmlns:a16="http://schemas.microsoft.com/office/drawing/2014/main" id="{F5C4832D-B322-453F-846D-B404F2279C03}"/>
              </a:ext>
            </a:extLst>
          </p:cNvPr>
          <p:cNvSpPr txBox="1"/>
          <p:nvPr/>
        </p:nvSpPr>
        <p:spPr>
          <a:xfrm>
            <a:off x="678527" y="4115456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Flow</a:t>
            </a:r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sorter</a:t>
            </a:r>
          </a:p>
        </p:txBody>
      </p:sp>
      <p:sp>
        <p:nvSpPr>
          <p:cNvPr id="35" name="textruta 13">
            <a:extLst>
              <a:ext uri="{FF2B5EF4-FFF2-40B4-BE49-F238E27FC236}">
                <a16:creationId xmlns:a16="http://schemas.microsoft.com/office/drawing/2014/main" id="{1A306567-1548-478C-98BE-B993591D8D10}"/>
              </a:ext>
            </a:extLst>
          </p:cNvPr>
          <p:cNvSpPr txBox="1"/>
          <p:nvPr/>
        </p:nvSpPr>
        <p:spPr>
          <a:xfrm>
            <a:off x="129682" y="6283350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textruta 12">
            <a:extLst>
              <a:ext uri="{FF2B5EF4-FFF2-40B4-BE49-F238E27FC236}">
                <a16:creationId xmlns:a16="http://schemas.microsoft.com/office/drawing/2014/main" id="{234EE13A-4946-4199-B935-A8AE8111E56A}"/>
              </a:ext>
            </a:extLst>
          </p:cNvPr>
          <p:cNvSpPr txBox="1"/>
          <p:nvPr/>
        </p:nvSpPr>
        <p:spPr>
          <a:xfrm>
            <a:off x="6096000" y="1366939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Media</a:t>
            </a:r>
          </a:p>
        </p:txBody>
      </p:sp>
      <p:sp>
        <p:nvSpPr>
          <p:cNvPr id="45" name="textruta 13">
            <a:extLst>
              <a:ext uri="{FF2B5EF4-FFF2-40B4-BE49-F238E27FC236}">
                <a16:creationId xmlns:a16="http://schemas.microsoft.com/office/drawing/2014/main" id="{3F3C8902-F2D5-41D4-942B-98265FF612F9}"/>
              </a:ext>
            </a:extLst>
          </p:cNvPr>
          <p:cNvSpPr txBox="1"/>
          <p:nvPr/>
        </p:nvSpPr>
        <p:spPr>
          <a:xfrm>
            <a:off x="5645468" y="1850307"/>
            <a:ext cx="27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Miltenyi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textruta 12">
            <a:extLst>
              <a:ext uri="{FF2B5EF4-FFF2-40B4-BE49-F238E27FC236}">
                <a16:creationId xmlns:a16="http://schemas.microsoft.com/office/drawing/2014/main" id="{FE3DA8AF-F499-464A-8B12-5DFE5E7B2318}"/>
              </a:ext>
            </a:extLst>
          </p:cNvPr>
          <p:cNvSpPr txBox="1"/>
          <p:nvPr/>
        </p:nvSpPr>
        <p:spPr>
          <a:xfrm>
            <a:off x="8226017" y="4774567"/>
            <a:ext cx="1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3D printer</a:t>
            </a:r>
          </a:p>
        </p:txBody>
      </p:sp>
      <p:cxnSp>
        <p:nvCxnSpPr>
          <p:cNvPr id="52" name="Straight Connector 23">
            <a:extLst>
              <a:ext uri="{FF2B5EF4-FFF2-40B4-BE49-F238E27FC236}">
                <a16:creationId xmlns:a16="http://schemas.microsoft.com/office/drawing/2014/main" id="{B689E5EC-0485-4FD2-BE5D-83EFEB889270}"/>
              </a:ext>
            </a:extLst>
          </p:cNvPr>
          <p:cNvCxnSpPr>
            <a:cxnSpLocks/>
          </p:cNvCxnSpPr>
          <p:nvPr/>
        </p:nvCxnSpPr>
        <p:spPr>
          <a:xfrm flipH="1">
            <a:off x="7625207" y="3962115"/>
            <a:ext cx="4266825" cy="3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2">
            <a:extLst>
              <a:ext uri="{FF2B5EF4-FFF2-40B4-BE49-F238E27FC236}">
                <a16:creationId xmlns:a16="http://schemas.microsoft.com/office/drawing/2014/main" id="{EB9D3E50-2364-4A7B-85D4-3C155DA1D545}"/>
              </a:ext>
            </a:extLst>
          </p:cNvPr>
          <p:cNvCxnSpPr>
            <a:cxnSpLocks/>
          </p:cNvCxnSpPr>
          <p:nvPr/>
        </p:nvCxnSpPr>
        <p:spPr>
          <a:xfrm flipH="1" flipV="1">
            <a:off x="384501" y="3976833"/>
            <a:ext cx="4161459" cy="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3">
            <a:extLst>
              <a:ext uri="{FF2B5EF4-FFF2-40B4-BE49-F238E27FC236}">
                <a16:creationId xmlns:a16="http://schemas.microsoft.com/office/drawing/2014/main" id="{79858892-4B10-4D0C-B128-C17C6010B618}"/>
              </a:ext>
            </a:extLst>
          </p:cNvPr>
          <p:cNvCxnSpPr>
            <a:cxnSpLocks/>
          </p:cNvCxnSpPr>
          <p:nvPr/>
        </p:nvCxnSpPr>
        <p:spPr>
          <a:xfrm flipH="1" flipV="1">
            <a:off x="6094703" y="5511570"/>
            <a:ext cx="1297" cy="1346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TMP">
      <a:dk1>
        <a:srgbClr val="333333"/>
      </a:dk1>
      <a:lt1>
        <a:srgbClr val="FFFFFF"/>
      </a:lt1>
      <a:dk2>
        <a:srgbClr val="44546A"/>
      </a:dk2>
      <a:lt2>
        <a:srgbClr val="FAFAFA"/>
      </a:lt2>
      <a:accent1>
        <a:srgbClr val="FFC556"/>
      </a:accent1>
      <a:accent2>
        <a:srgbClr val="ECF7FB"/>
      </a:accent2>
      <a:accent3>
        <a:srgbClr val="A5A5A5"/>
      </a:accent3>
      <a:accent4>
        <a:srgbClr val="FFC556"/>
      </a:accent4>
      <a:accent5>
        <a:srgbClr val="2C708F"/>
      </a:accent5>
      <a:accent6>
        <a:srgbClr val="FAFAFA"/>
      </a:accent6>
      <a:hlink>
        <a:srgbClr val="333333"/>
      </a:hlink>
      <a:folHlink>
        <a:srgbClr val="2C70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1276</Words>
  <Application>Microsoft Office PowerPoint</Application>
  <PresentationFormat>Bredbild</PresentationFormat>
  <Paragraphs>353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Gotham Book Regular</vt:lpstr>
      <vt:lpstr>Helvetica</vt:lpstr>
      <vt:lpstr>Roboto</vt:lpstr>
      <vt:lpstr>Roboto Medium</vt:lpstr>
      <vt:lpstr>Segoe UI</vt:lpstr>
      <vt:lpstr>Systemtypsnitt normalt</vt:lpstr>
      <vt:lpstr>Office-tema</vt:lpstr>
      <vt:lpstr>Who is ATMP Sweden?</vt:lpstr>
      <vt:lpstr>Summary</vt:lpstr>
      <vt:lpstr>What are ATMPs?</vt:lpstr>
      <vt:lpstr>PowerPoint-presentation</vt:lpstr>
      <vt:lpstr>PowerPoint-presentation</vt:lpstr>
      <vt:lpstr>Swedish companies by ATMP type</vt:lpstr>
      <vt:lpstr>PowerPoint-presentation</vt:lpstr>
      <vt:lpstr>Swedish ATMP service providers</vt:lpstr>
      <vt:lpstr>Swedish ATMP product providers</vt:lpstr>
      <vt:lpstr>Who is ATMP Sweden?</vt:lpstr>
      <vt:lpstr>Our National projects</vt:lpstr>
      <vt:lpstr>Swedish National ATMP distribution</vt:lpstr>
      <vt:lpstr>A brief origin of Swedish ATMP</vt:lpstr>
      <vt:lpstr>SWECARNET CAR T implementation</vt:lpstr>
      <vt:lpstr>Get in touch</vt:lpstr>
      <vt:lpstr>Questions?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Annie Ekblom</dc:creator>
  <cp:lastModifiedBy>Heather Main</cp:lastModifiedBy>
  <cp:revision>112</cp:revision>
  <dcterms:created xsi:type="dcterms:W3CDTF">2021-09-14T09:57:59Z</dcterms:created>
  <dcterms:modified xsi:type="dcterms:W3CDTF">2022-05-19T09:41:23Z</dcterms:modified>
</cp:coreProperties>
</file>